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416" r:id="rId3"/>
    <p:sldId id="429" r:id="rId4"/>
    <p:sldId id="417" r:id="rId5"/>
    <p:sldId id="418" r:id="rId6"/>
    <p:sldId id="548" r:id="rId7"/>
    <p:sldId id="563" r:id="rId8"/>
    <p:sldId id="564" r:id="rId9"/>
    <p:sldId id="565" r:id="rId10"/>
    <p:sldId id="420" r:id="rId11"/>
    <p:sldId id="578" r:id="rId12"/>
    <p:sldId id="434" r:id="rId13"/>
    <p:sldId id="579" r:id="rId14"/>
    <p:sldId id="580" r:id="rId15"/>
    <p:sldId id="432" r:id="rId16"/>
    <p:sldId id="421" r:id="rId17"/>
    <p:sldId id="415" r:id="rId18"/>
    <p:sldId id="567" r:id="rId19"/>
    <p:sldId id="423" r:id="rId20"/>
    <p:sldId id="424" r:id="rId21"/>
    <p:sldId id="443" r:id="rId22"/>
    <p:sldId id="456" r:id="rId23"/>
    <p:sldId id="457" r:id="rId24"/>
    <p:sldId id="360" r:id="rId25"/>
    <p:sldId id="361" r:id="rId26"/>
    <p:sldId id="388" r:id="rId27"/>
    <p:sldId id="315" r:id="rId28"/>
    <p:sldId id="317" r:id="rId29"/>
    <p:sldId id="458" r:id="rId30"/>
    <p:sldId id="435" r:id="rId31"/>
    <p:sldId id="436" r:id="rId32"/>
    <p:sldId id="459" r:id="rId33"/>
    <p:sldId id="550" r:id="rId34"/>
    <p:sldId id="318" r:id="rId35"/>
    <p:sldId id="319" r:id="rId36"/>
    <p:sldId id="320" r:id="rId37"/>
    <p:sldId id="321" r:id="rId38"/>
    <p:sldId id="322" r:id="rId39"/>
    <p:sldId id="568" r:id="rId40"/>
    <p:sldId id="569" r:id="rId41"/>
    <p:sldId id="570" r:id="rId42"/>
    <p:sldId id="571" r:id="rId43"/>
    <p:sldId id="572" r:id="rId44"/>
    <p:sldId id="573" r:id="rId45"/>
    <p:sldId id="574" r:id="rId46"/>
    <p:sldId id="575" r:id="rId47"/>
    <p:sldId id="576" r:id="rId48"/>
    <p:sldId id="577" r:id="rId49"/>
    <p:sldId id="554" r:id="rId50"/>
    <p:sldId id="279" r:id="rId51"/>
    <p:sldId id="442" r:id="rId52"/>
    <p:sldId id="581" r:id="rId53"/>
    <p:sldId id="582" r:id="rId54"/>
    <p:sldId id="583" r:id="rId55"/>
    <p:sldId id="584" r:id="rId56"/>
    <p:sldId id="449" r:id="rId57"/>
    <p:sldId id="738" r:id="rId58"/>
    <p:sldId id="299" r:id="rId59"/>
    <p:sldId id="300" r:id="rId60"/>
    <p:sldId id="301" r:id="rId61"/>
    <p:sldId id="302" r:id="rId62"/>
    <p:sldId id="723" r:id="rId63"/>
    <p:sldId id="724" r:id="rId64"/>
    <p:sldId id="725" r:id="rId65"/>
    <p:sldId id="727" r:id="rId66"/>
    <p:sldId id="728" r:id="rId67"/>
    <p:sldId id="730" r:id="rId68"/>
    <p:sldId id="731" r:id="rId69"/>
    <p:sldId id="732" r:id="rId70"/>
    <p:sldId id="733" r:id="rId71"/>
    <p:sldId id="734" r:id="rId72"/>
    <p:sldId id="465" r:id="rId73"/>
    <p:sldId id="467" r:id="rId74"/>
    <p:sldId id="469" r:id="rId75"/>
    <p:sldId id="476" r:id="rId76"/>
    <p:sldId id="736" r:id="rId77"/>
    <p:sldId id="737" r:id="rId78"/>
    <p:sldId id="484" r:id="rId79"/>
    <p:sldId id="485" r:id="rId80"/>
    <p:sldId id="486" r:id="rId81"/>
    <p:sldId id="487" r:id="rId82"/>
    <p:sldId id="488" r:id="rId83"/>
    <p:sldId id="349" r:id="rId84"/>
    <p:sldId id="351" r:id="rId85"/>
    <p:sldId id="352" r:id="rId86"/>
    <p:sldId id="353" r:id="rId87"/>
    <p:sldId id="354" r:id="rId88"/>
    <p:sldId id="355" r:id="rId89"/>
    <p:sldId id="555" r:id="rId90"/>
    <p:sldId id="557" r:id="rId91"/>
    <p:sldId id="558" r:id="rId92"/>
    <p:sldId id="560" r:id="rId93"/>
    <p:sldId id="363" r:id="rId94"/>
    <p:sldId id="364" r:id="rId95"/>
    <p:sldId id="561" r:id="rId96"/>
    <p:sldId id="366" r:id="rId97"/>
    <p:sldId id="367" r:id="rId98"/>
    <p:sldId id="368" r:id="rId99"/>
    <p:sldId id="369" r:id="rId100"/>
    <p:sldId id="370" r:id="rId101"/>
    <p:sldId id="371" r:id="rId102"/>
    <p:sldId id="372" r:id="rId103"/>
    <p:sldId id="373" r:id="rId104"/>
    <p:sldId id="374" r:id="rId105"/>
    <p:sldId id="375" r:id="rId106"/>
    <p:sldId id="376" r:id="rId107"/>
    <p:sldId id="377" r:id="rId108"/>
    <p:sldId id="378" r:id="rId109"/>
    <p:sldId id="379" r:id="rId110"/>
    <p:sldId id="380" r:id="rId1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8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6E74-698A-5446-A8E8-34CC36A76486}" type="datetimeFigureOut">
              <a:rPr lang="en-US" smtClean="0"/>
              <a:pPr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F864F-2010-4644-9A3A-863456695F7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636" y="788532"/>
            <a:ext cx="4299527" cy="48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02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19B4E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76963"/>
            <a:ext cx="2542309" cy="2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621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019B4E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6E74-698A-5446-A8E8-34CC36A76486}" type="datetimeFigureOut">
              <a:rPr lang="en-US" smtClean="0"/>
              <a:pPr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F864F-2010-4644-9A3A-863456695F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503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6E74-698A-5446-A8E8-34CC36A76486}" type="datetimeFigureOut">
              <a:rPr lang="en-US" smtClean="0"/>
              <a:pPr/>
              <a:t>4/30/2024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F864F-2010-4644-9A3A-863456695F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14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6E74-698A-5446-A8E8-34CC36A76486}" type="datetimeFigureOut">
              <a:rPr lang="en-US" smtClean="0"/>
              <a:pPr/>
              <a:t>4/30/2024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F864F-2010-4644-9A3A-863456695F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537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6E74-698A-5446-A8E8-34CC36A76486}" type="datetimeFigureOut">
              <a:rPr lang="en-US" smtClean="0"/>
              <a:pPr/>
              <a:t>4/30/2024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F864F-2010-4644-9A3A-863456695F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415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6E74-698A-5446-A8E8-34CC36A76486}" type="datetimeFigureOut">
              <a:rPr lang="en-US" smtClean="0"/>
              <a:pPr/>
              <a:t>4/30/2024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F864F-2010-4644-9A3A-863456695F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324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6E74-698A-5446-A8E8-34CC36A76486}" type="datetimeFigureOut">
              <a:rPr lang="en-US" smtClean="0"/>
              <a:pPr/>
              <a:t>4/30/2024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F864F-2010-4644-9A3A-863456695F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507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6E74-698A-5446-A8E8-34CC36A76486}" type="datetimeFigureOut">
              <a:rPr lang="en-US" smtClean="0"/>
              <a:pPr/>
              <a:t>4/30/2024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F864F-2010-4644-9A3A-863456695F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251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6E74-698A-5446-A8E8-34CC36A76486}" type="datetimeFigureOut">
              <a:rPr lang="en-US" smtClean="0"/>
              <a:pPr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F864F-2010-4644-9A3A-863456695F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254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6E74-698A-5446-A8E8-34CC36A76486}" type="datetimeFigureOut">
              <a:rPr lang="en-US" smtClean="0"/>
              <a:pPr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F864F-2010-4644-9A3A-863456695F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302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D6E74-698A-5446-A8E8-34CC36A76486}" type="datetimeFigureOut">
              <a:rPr lang="en-US" smtClean="0"/>
              <a:pPr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F864F-2010-4644-9A3A-863456695F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568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19B4E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819275" y="2189163"/>
            <a:ext cx="9144000" cy="2387600"/>
          </a:xfrm>
        </p:spPr>
        <p:txBody>
          <a:bodyPr>
            <a:normAutofit/>
          </a:bodyPr>
          <a:lstStyle/>
          <a:p>
            <a:r>
              <a:rPr lang="cs-CZ" dirty="0"/>
              <a:t>Přednášející </a:t>
            </a:r>
            <a:br>
              <a:rPr lang="cs-CZ" dirty="0"/>
            </a:br>
            <a:r>
              <a:rPr lang="cs-CZ" dirty="0"/>
              <a:t>Věra Kosíková</a:t>
            </a:r>
          </a:p>
        </p:txBody>
      </p:sp>
    </p:spTree>
    <p:extLst>
      <p:ext uri="{BB962C8B-B14F-4D97-AF65-F5344CB8AC3E}">
        <p14:creationId xmlns:p14="http://schemas.microsoft.com/office/powerpoint/2010/main" val="117221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89"/>
    </mc:Choice>
    <mc:Fallback xmlns="">
      <p:transition spd="slow" advTm="978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Vývojová psychologie</a:t>
            </a:r>
          </a:p>
        </p:txBody>
      </p:sp>
      <p:sp>
        <p:nvSpPr>
          <p:cNvPr id="307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cs-CZ" sz="2800" dirty="0"/>
              <a:t>-objasňuje sled a </a:t>
            </a:r>
            <a:r>
              <a:rPr lang="cs-CZ" sz="2800" b="1" dirty="0"/>
              <a:t>průběh zákonitých vývojových změn v životě jednotlivce</a:t>
            </a:r>
            <a:r>
              <a:rPr lang="cs-CZ" sz="2800" dirty="0"/>
              <a:t>, zjišťuje, které faktory se podílejí na probíhajících změnách v daných podmínkách, charakterizuje věkové zvláštnosti </a:t>
            </a:r>
            <a:endParaRPr lang="cs-CZ" sz="2800" b="1" dirty="0"/>
          </a:p>
          <a:p>
            <a:pPr marL="0" indent="0">
              <a:buFontTx/>
              <a:buNone/>
              <a:defRPr/>
            </a:pPr>
            <a:r>
              <a:rPr lang="cs-CZ" sz="2800" b="1" dirty="0"/>
              <a:t>- řadí jedince do určité věkové kategorie</a:t>
            </a:r>
            <a:r>
              <a:rPr lang="cs-CZ" sz="2800" dirty="0"/>
              <a:t>, pro níž jsou charakteristické určité znaky týkající se kognitivního, emočního a sociálního vývoje</a:t>
            </a:r>
          </a:p>
          <a:p>
            <a:pPr marL="0" indent="0">
              <a:buFontTx/>
              <a:buNone/>
              <a:defRPr/>
            </a:pPr>
            <a:r>
              <a:rPr lang="cs-CZ" sz="2800" dirty="0"/>
              <a:t>-</a:t>
            </a:r>
            <a:r>
              <a:rPr lang="cs-CZ" sz="2800" b="1" dirty="0"/>
              <a:t>zkoumá vnitřní, vnější činitele formování </a:t>
            </a:r>
            <a:r>
              <a:rPr lang="cs-CZ" sz="2800" b="1" dirty="0" err="1"/>
              <a:t>psychic</a:t>
            </a:r>
            <a:r>
              <a:rPr lang="cs-CZ" sz="2800" b="1" dirty="0"/>
              <a:t>. vývoje </a:t>
            </a:r>
            <a:r>
              <a:rPr lang="cs-CZ" sz="2800" dirty="0"/>
              <a:t>– zrání a učení ve vzájemné interakci- dědičné dispozice, socializační činitele – kultura, sociální prostředí, výchova</a:t>
            </a:r>
          </a:p>
          <a:p>
            <a:pPr>
              <a:defRPr/>
            </a:pPr>
            <a:endParaRPr lang="cs-CZ" sz="2800" dirty="0"/>
          </a:p>
        </p:txBody>
      </p:sp>
      <p:sp>
        <p:nvSpPr>
          <p:cNvPr id="3076" name="Zástupný symbol pro datum 3"/>
          <p:cNvSpPr>
            <a:spLocks noGrp="1"/>
          </p:cNvSpPr>
          <p:nvPr>
            <p:ph type="dt" sz="quarter" idx="4294967295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cs-CZ" dirty="0"/>
          </a:p>
        </p:txBody>
      </p:sp>
    </p:spTree>
  </p:cSld>
  <p:clrMapOvr>
    <a:masterClrMapping/>
  </p:clrMapOvr>
  <p:transition spd="slow" advTm="42926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Věkové, individuální zvláštnosti</a:t>
            </a:r>
          </a:p>
        </p:txBody>
      </p:sp>
      <p:sp>
        <p:nvSpPr>
          <p:cNvPr id="307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cs-CZ" sz="2800" b="1" dirty="0"/>
              <a:t>Vývojová psychologie – zkoumá věkové zvláštnosti:</a:t>
            </a:r>
          </a:p>
          <a:p>
            <a:pPr marL="0" indent="0">
              <a:buFontTx/>
              <a:buNone/>
            </a:pPr>
            <a:r>
              <a:rPr lang="cs-CZ" sz="2800" b="1" dirty="0"/>
              <a:t>- </a:t>
            </a:r>
            <a:r>
              <a:rPr lang="cs-CZ" sz="2800" dirty="0"/>
              <a:t>řadí jedince do určité věkové kategorie, pro níž jsou </a:t>
            </a:r>
            <a:r>
              <a:rPr lang="cs-CZ" sz="2800" b="1" dirty="0"/>
              <a:t>charakteristické určité znaky týkající se kognitivního, emočního vývoje i sociálního chování</a:t>
            </a:r>
            <a:endParaRPr lang="cs-CZ" sz="2800" dirty="0"/>
          </a:p>
          <a:p>
            <a:pPr marL="0" indent="0">
              <a:buFontTx/>
              <a:buNone/>
            </a:pPr>
            <a:r>
              <a:rPr lang="cs-CZ" sz="2800" b="1" dirty="0"/>
              <a:t>Diagnostika zkoum</a:t>
            </a:r>
            <a:r>
              <a:rPr lang="cs-CZ" b="1" dirty="0"/>
              <a:t>á i</a:t>
            </a:r>
            <a:r>
              <a:rPr lang="cs-CZ" sz="2800" b="1" dirty="0"/>
              <a:t>ndividuální zvláštnosti:</a:t>
            </a:r>
          </a:p>
          <a:p>
            <a:pPr marL="0" indent="0">
              <a:buFontTx/>
              <a:buNone/>
            </a:pPr>
            <a:r>
              <a:rPr lang="cs-CZ" sz="2800" b="1" dirty="0"/>
              <a:t> -</a:t>
            </a:r>
            <a:r>
              <a:rPr lang="cs-CZ" sz="2800" dirty="0"/>
              <a:t> jak jedinec </a:t>
            </a:r>
            <a:r>
              <a:rPr lang="cs-CZ" sz="2800" b="1" dirty="0"/>
              <a:t>odpovídá</a:t>
            </a:r>
            <a:r>
              <a:rPr lang="cs-CZ" sz="2800" dirty="0"/>
              <a:t> charakteristickým projevům své věkové kategorie a zároveň </a:t>
            </a:r>
            <a:r>
              <a:rPr lang="cs-CZ" sz="2800" b="1" dirty="0"/>
              <a:t>čím se odlišuje</a:t>
            </a:r>
            <a:r>
              <a:rPr lang="cs-CZ" sz="2800" dirty="0"/>
              <a:t>, jaké jsou jeho </a:t>
            </a:r>
            <a:r>
              <a:rPr lang="cs-CZ" sz="2800" b="1" dirty="0"/>
              <a:t>mimořádné schopnosti kognitivní i mimo kognitivní</a:t>
            </a:r>
            <a:endParaRPr lang="cs-CZ" sz="2800" dirty="0"/>
          </a:p>
        </p:txBody>
      </p:sp>
      <p:sp>
        <p:nvSpPr>
          <p:cNvPr id="3076" name="Zástupný symbol pro datum 3"/>
          <p:cNvSpPr>
            <a:spLocks noGrp="1"/>
          </p:cNvSpPr>
          <p:nvPr>
            <p:ph type="dt" sz="quarter" idx="4294967295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2482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914"/>
    </mc:Choice>
    <mc:Fallback xmlns="">
      <p:transition spd="slow" advTm="76914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         Determinace lidské psychiky</a:t>
            </a:r>
          </a:p>
        </p:txBody>
      </p:sp>
      <p:sp>
        <p:nvSpPr>
          <p:cNvPr id="12291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Přístupy zohledňující </a:t>
            </a:r>
            <a:r>
              <a:rPr lang="cs-CZ" b="1" dirty="0"/>
              <a:t>vnitřní </a:t>
            </a:r>
            <a:r>
              <a:rPr lang="cs-CZ" dirty="0"/>
              <a:t>(vrození) i </a:t>
            </a:r>
            <a:r>
              <a:rPr lang="cs-CZ" b="1" dirty="0"/>
              <a:t>vnější</a:t>
            </a:r>
            <a:r>
              <a:rPr lang="cs-CZ" dirty="0"/>
              <a:t> (prostředí, výchova) determinanty vývoje - </a:t>
            </a:r>
            <a:r>
              <a:rPr lang="cs-CZ" dirty="0" err="1"/>
              <a:t>i</a:t>
            </a:r>
            <a:r>
              <a:rPr lang="cs-CZ" sz="2800" b="1" dirty="0" err="1"/>
              <a:t>nterakcionistický</a:t>
            </a:r>
            <a:r>
              <a:rPr lang="cs-CZ" sz="2800" b="1" dirty="0"/>
              <a:t> přístup:</a:t>
            </a:r>
          </a:p>
          <a:p>
            <a:r>
              <a:rPr lang="cs-CZ" sz="2800" b="1" dirty="0"/>
              <a:t>Ontogenetický přístup</a:t>
            </a:r>
            <a:r>
              <a:rPr lang="cs-CZ" sz="2800" dirty="0"/>
              <a:t>:</a:t>
            </a:r>
          </a:p>
          <a:p>
            <a:r>
              <a:rPr lang="cs-CZ" sz="2800" dirty="0"/>
              <a:t>čím jedinec mladší, tím více determinován dědičnými faktory, kolem 15 let poměr opačný – prostředí, výchova, zkušenost, slábne význam dědičných faktorů</a:t>
            </a:r>
          </a:p>
          <a:p>
            <a:r>
              <a:rPr lang="cs-CZ" sz="2800" b="1" dirty="0"/>
              <a:t>Strukturální přístup</a:t>
            </a:r>
            <a:r>
              <a:rPr lang="cs-CZ" sz="2800" dirty="0"/>
              <a:t>:</a:t>
            </a:r>
          </a:p>
          <a:p>
            <a:r>
              <a:rPr lang="cs-CZ" sz="2800" dirty="0"/>
              <a:t>různost podílu dědičnosti a prostředí s ohledem na typ strukturální charakteristiky psychiky– temperament - dědičnost, charakter, postoje - prostředí</a:t>
            </a:r>
          </a:p>
          <a:p>
            <a:endParaRPr lang="cs-CZ" sz="36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761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420"/>
    </mc:Choice>
    <mc:Fallback xmlns="">
      <p:transition spd="slow" advTm="21042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             Přístupy</a:t>
            </a:r>
          </a:p>
        </p:txBody>
      </p:sp>
      <p:sp>
        <p:nvSpPr>
          <p:cNvPr id="13315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b="1" dirty="0" err="1"/>
              <a:t>Intervariabilní</a:t>
            </a:r>
            <a:r>
              <a:rPr lang="cs-CZ" sz="2800" b="1" dirty="0"/>
              <a:t> přístup</a:t>
            </a:r>
            <a:r>
              <a:rPr lang="cs-CZ" sz="2800" dirty="0"/>
              <a:t>:</a:t>
            </a:r>
          </a:p>
          <a:p>
            <a:r>
              <a:rPr lang="cs-CZ" sz="2800" dirty="0"/>
              <a:t>schopnosti jedince - Gaussova křivka rozložení četnosti výskytu vlastností  podle měřitelných výkonů– jiný podíl na jedince, který se nachází v pásmu průměru (68% populace – velký vliv výchovy), jiný u krajních poloh – mentální retardace, talentovaní žáci</a:t>
            </a:r>
          </a:p>
          <a:p>
            <a:r>
              <a:rPr lang="cs-CZ" sz="2800" dirty="0"/>
              <a:t>genialita – nad 140 </a:t>
            </a:r>
          </a:p>
          <a:p>
            <a:r>
              <a:rPr lang="cs-CZ" sz="2800" dirty="0"/>
              <a:t>70 – 80 – hraniční pásmo mezi normou a mentální retardací</a:t>
            </a:r>
          </a:p>
        </p:txBody>
      </p:sp>
    </p:spTree>
    <p:extLst>
      <p:ext uri="{BB962C8B-B14F-4D97-AF65-F5344CB8AC3E}">
        <p14:creationId xmlns:p14="http://schemas.microsoft.com/office/powerpoint/2010/main" val="257204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501"/>
    </mc:Choice>
    <mc:Fallback xmlns="">
      <p:transition spd="slow" advTm="8850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6A0CCD-4B47-07E4-2192-F605AE726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cs-CZ" sz="3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Osobnost, její struktura, motivy, determinace  vývoje:</a:t>
            </a:r>
            <a:endParaRPr lang="cs-CZ" dirty="0"/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FED1E880-AA69-C1FF-2B67-3D23E97A8B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1198779"/>
              </p:ext>
            </p:extLst>
          </p:nvPr>
        </p:nvGraphicFramePr>
        <p:xfrm>
          <a:off x="3543300" y="1525527"/>
          <a:ext cx="5105400" cy="47140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0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5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97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95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54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dirty="0">
                          <a:effectLst/>
                        </a:rPr>
                        <a:t>H l e d i s k o</a:t>
                      </a:r>
                      <a:endParaRPr lang="cs-CZ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>
                          <a:effectLst/>
                        </a:rPr>
                        <a:t>psychoanalýza</a:t>
                      </a:r>
                      <a:endParaRPr lang="cs-CZ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dirty="0">
                          <a:effectLst/>
                        </a:rPr>
                        <a:t>behaviorismus                           </a:t>
                      </a:r>
                      <a:endParaRPr lang="cs-CZ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>
                          <a:effectLst/>
                        </a:rPr>
                        <a:t>humanistická psych.</a:t>
                      </a:r>
                      <a:endParaRPr lang="cs-CZ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dirty="0">
                          <a:effectLst/>
                        </a:rPr>
                        <a:t>struktura osobnosti.:</a:t>
                      </a:r>
                      <a:endParaRPr lang="cs-CZ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>
                          <a:effectLst/>
                        </a:rPr>
                        <a:t>id, ego, super-ego</a:t>
                      </a:r>
                      <a:endParaRPr lang="cs-CZ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>
                          <a:effectLst/>
                        </a:rPr>
                        <a:t>naučené reakce, zvyky                             </a:t>
                      </a:r>
                      <a:endParaRPr lang="cs-CZ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>
                          <a:effectLst/>
                        </a:rPr>
                        <a:t>vlastní "Já", sebepojetí</a:t>
                      </a:r>
                      <a:endParaRPr lang="cs-CZ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dirty="0">
                          <a:effectLst/>
                        </a:rPr>
                        <a:t>základní motivy:</a:t>
                      </a:r>
                      <a:endParaRPr lang="cs-CZ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>
                          <a:effectLst/>
                        </a:rPr>
                        <a:t>sex a agrese</a:t>
                      </a:r>
                      <a:endParaRPr lang="cs-CZ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>
                          <a:effectLst/>
                        </a:rPr>
                        <a:t>podněty všeho druhu                                 </a:t>
                      </a:r>
                      <a:endParaRPr lang="cs-CZ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>
                          <a:effectLst/>
                        </a:rPr>
                        <a:t>potřeba seberealizace</a:t>
                      </a:r>
                      <a:endParaRPr lang="cs-CZ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8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dirty="0">
                          <a:effectLst/>
                        </a:rPr>
                        <a:t>determinace: </a:t>
                      </a:r>
                      <a:endParaRPr lang="cs-CZ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>
                          <a:effectLst/>
                        </a:rPr>
                        <a:t>dědičnost, vrozené pudy, biolog. potřeby</a:t>
                      </a:r>
                      <a:endParaRPr lang="cs-CZ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>
                          <a:effectLst/>
                        </a:rPr>
                        <a:t>učení, nápodoba vzoru,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>
                          <a:effectLst/>
                        </a:rPr>
                        <a:t>kritické životní situace</a:t>
                      </a:r>
                      <a:endParaRPr lang="cs-CZ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>
                          <a:effectLst/>
                        </a:rPr>
                        <a:t>svobodná volba vývoje,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>
                          <a:effectLst/>
                        </a:rPr>
                        <a:t>vlastní aktivita</a:t>
                      </a:r>
                      <a:endParaRPr lang="cs-CZ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dirty="0">
                          <a:effectLst/>
                        </a:rPr>
                        <a:t>role nevědomí:</a:t>
                      </a:r>
                      <a:endParaRPr lang="cs-CZ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>
                          <a:effectLst/>
                        </a:rPr>
                        <a:t>maximální</a:t>
                      </a:r>
                      <a:endParaRPr lang="cs-CZ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dirty="0">
                          <a:effectLst/>
                        </a:rPr>
                        <a:t>žádná                                           </a:t>
                      </a:r>
                      <a:endParaRPr lang="cs-CZ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>
                          <a:effectLst/>
                        </a:rPr>
                        <a:t>minimální</a:t>
                      </a:r>
                      <a:endParaRPr lang="cs-CZ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74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dirty="0">
                          <a:effectLst/>
                        </a:rPr>
                        <a:t>příčiny psychických poruch (např. neuróz):</a:t>
                      </a:r>
                      <a:endParaRPr lang="cs-CZ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>
                          <a:effectLst/>
                        </a:rPr>
                        <a:t>nevědomé, potlačené konflikty, fixace, prožitá traumata  v dětství</a:t>
                      </a:r>
                      <a:endParaRPr lang="cs-CZ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>
                          <a:effectLst/>
                        </a:rPr>
                        <a:t>nevhodný výchovný vliv  prostředí,         </a:t>
                      </a:r>
                      <a:br>
                        <a:rPr lang="cs-CZ" sz="1200" b="1">
                          <a:effectLst/>
                        </a:rPr>
                      </a:br>
                      <a:r>
                        <a:rPr lang="cs-CZ" sz="1200" b="1">
                          <a:effectLst/>
                        </a:rPr>
                        <a:t>poruchy socializace</a:t>
                      </a:r>
                      <a:endParaRPr lang="cs-CZ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>
                          <a:effectLst/>
                        </a:rPr>
                        <a:t>inkongrunce, neshoda, krize přijatých hodnot, nevhodné sugesce z dětství</a:t>
                      </a:r>
                      <a:endParaRPr lang="cs-CZ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dirty="0">
                          <a:effectLst/>
                        </a:rPr>
                        <a:t>pojetí svědomí:</a:t>
                      </a:r>
                      <a:endParaRPr lang="cs-CZ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>
                          <a:effectLst/>
                        </a:rPr>
                        <a:t>super-ego</a:t>
                      </a:r>
                      <a:endParaRPr lang="cs-CZ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>
                          <a:effectLst/>
                        </a:rPr>
                        <a:t>sebe-zpevňování                                        </a:t>
                      </a:r>
                      <a:endParaRPr lang="cs-CZ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>
                          <a:effectLst/>
                        </a:rPr>
                        <a:t>obraz ideálního "Já"</a:t>
                      </a:r>
                      <a:endParaRPr lang="cs-CZ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92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dirty="0">
                          <a:effectLst/>
                        </a:rPr>
                        <a:t>v terapii jde o:</a:t>
                      </a:r>
                      <a:endParaRPr lang="cs-CZ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dirty="0">
                          <a:effectLst/>
                        </a:rPr>
                        <a:t>odkrývání </a:t>
                      </a:r>
                      <a:br>
                        <a:rPr lang="cs-CZ" sz="1200" b="1" dirty="0">
                          <a:effectLst/>
                        </a:rPr>
                      </a:br>
                      <a:r>
                        <a:rPr lang="cs-CZ" sz="1200" b="1" dirty="0">
                          <a:effectLst/>
                        </a:rPr>
                        <a:t>(potlačených motivů)</a:t>
                      </a:r>
                      <a:endParaRPr lang="cs-CZ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dirty="0">
                          <a:effectLst/>
                        </a:rPr>
                        <a:t>(pře)učení                                    </a:t>
                      </a:r>
                      <a:br>
                        <a:rPr lang="cs-CZ" sz="1200" b="1" dirty="0">
                          <a:effectLst/>
                        </a:rPr>
                      </a:br>
                      <a:r>
                        <a:rPr lang="cs-CZ" sz="1200" b="1" dirty="0">
                          <a:effectLst/>
                        </a:rPr>
                        <a:t>(působením odměn a trestů)</a:t>
                      </a:r>
                      <a:endParaRPr lang="cs-CZ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dirty="0">
                          <a:effectLst/>
                        </a:rPr>
                        <a:t>spoluprožívání</a:t>
                      </a:r>
                      <a:br>
                        <a:rPr lang="cs-CZ" sz="1200" b="1" dirty="0">
                          <a:effectLst/>
                        </a:rPr>
                      </a:br>
                      <a:r>
                        <a:rPr lang="cs-CZ" sz="1200" b="1" dirty="0">
                          <a:effectLst/>
                        </a:rPr>
                        <a:t>(akceptace, empatie)</a:t>
                      </a:r>
                      <a:endParaRPr lang="cs-CZ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48" marR="33348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7154" name="Rectangle 1">
            <a:extLst>
              <a:ext uri="{FF2B5EF4-FFF2-40B4-BE49-F238E27FC236}">
                <a16:creationId xmlns:a16="http://schemas.microsoft.com/office/drawing/2014/main" id="{3C1E138F-D68F-1B1B-09CF-39B21A1F3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55664"/>
            <a:ext cx="13811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</p:spTree>
  </p:cSld>
  <p:clrMapOvr>
    <a:masterClrMapping/>
  </p:clrMapOvr>
  <p:transition spd="slow" advTm="269139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BC3C5-6389-112E-5907-3610851B1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>
            <a:extLst>
              <a:ext uri="{FF2B5EF4-FFF2-40B4-BE49-F238E27FC236}">
                <a16:creationId xmlns:a16="http://schemas.microsoft.com/office/drawing/2014/main" id="{CDCCBE6E-739D-8E1A-7E09-D22A2892A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Determinace lidské psychiky</a:t>
            </a:r>
            <a:br>
              <a:rPr lang="cs-CZ" dirty="0"/>
            </a:br>
            <a:r>
              <a:rPr lang="cs-CZ" dirty="0"/>
              <a:t>     Behaviorismus</a:t>
            </a:r>
          </a:p>
        </p:txBody>
      </p:sp>
      <p:sp>
        <p:nvSpPr>
          <p:cNvPr id="9219" name="Zástupný symbol pro obsah 2">
            <a:extLst>
              <a:ext uri="{FF2B5EF4-FFF2-40B4-BE49-F238E27FC236}">
                <a16:creationId xmlns:a16="http://schemas.microsoft.com/office/drawing/2014/main" id="{93FF14E4-7BC7-444E-2A4C-6CB9CD64B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cs-CZ" sz="2800" b="1" dirty="0"/>
              <a:t>1. Environmentalistické teorie</a:t>
            </a:r>
            <a:r>
              <a:rPr lang="cs-CZ" sz="2800" dirty="0"/>
              <a:t> – význam prostředí</a:t>
            </a:r>
          </a:p>
          <a:p>
            <a:pPr>
              <a:buNone/>
            </a:pPr>
            <a:r>
              <a:rPr lang="cs-CZ" sz="2800" dirty="0"/>
              <a:t>přeceňují význam učení, podceňují význam dědičných dispozic</a:t>
            </a:r>
          </a:p>
          <a:p>
            <a:r>
              <a:rPr lang="cs-CZ" b="1" dirty="0"/>
              <a:t>Behaviorismus – </a:t>
            </a:r>
            <a:r>
              <a:rPr lang="cs-CZ" dirty="0"/>
              <a:t>zaměřuje se na</a:t>
            </a:r>
            <a:r>
              <a:rPr lang="cs-CZ" b="1" dirty="0"/>
              <a:t> </a:t>
            </a:r>
            <a:r>
              <a:rPr lang="cs-CZ" dirty="0"/>
              <a:t>objektivně pozorovatelné chování ( ne psychika člověka),</a:t>
            </a:r>
            <a:endParaRPr lang="cs-CZ" b="1" dirty="0"/>
          </a:p>
          <a:p>
            <a:r>
              <a:rPr lang="cs-CZ" dirty="0"/>
              <a:t>Chování je podle behaviorismu reakcí na podněty, </a:t>
            </a:r>
            <a:r>
              <a:rPr lang="cs-CZ" b="1" dirty="0"/>
              <a:t>základním mechanismem učení je podmiňování</a:t>
            </a:r>
          </a:p>
          <a:p>
            <a:r>
              <a:rPr lang="cs-CZ" dirty="0"/>
              <a:t>Posilování žádoucího chování odměnami, oslabování nežádoucího chování tresty (ve smyslu nápravy nežádoucího chování)</a:t>
            </a:r>
          </a:p>
          <a:p>
            <a:r>
              <a:rPr lang="cs-CZ" b="1" dirty="0"/>
              <a:t>Veškeré lidské chování s výjimkou nejzákladnějších reflexů a instinktů je podle behavioristické teorie naučené.</a:t>
            </a:r>
            <a:endParaRPr lang="cs-CZ" dirty="0"/>
          </a:p>
          <a:p>
            <a:pPr>
              <a:buNone/>
            </a:pPr>
            <a:endParaRPr lang="cs-CZ" sz="2800" dirty="0"/>
          </a:p>
          <a:p>
            <a:endParaRPr lang="cs-CZ" sz="2800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7174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425"/>
    </mc:Choice>
    <mc:Fallback xmlns="">
      <p:transition spd="slow" advTm="152425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4F10E-A7C8-3BC7-366B-60C18C54B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53BE8B-96A5-B2AC-56B1-B7FD6FD2D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             Psychoanalýza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C35F35C-A520-5A17-81F9-B393998B7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cs-CZ" sz="8000" b="1" dirty="0"/>
              <a:t>Nativistické teorie - </a:t>
            </a:r>
            <a:r>
              <a:rPr lang="cs-CZ" sz="8000" dirty="0"/>
              <a:t>duševní vývoj je určen </a:t>
            </a:r>
            <a:r>
              <a:rPr lang="cs-CZ" sz="8000" b="1" dirty="0"/>
              <a:t>vrozenými mechanismy </a:t>
            </a:r>
            <a:r>
              <a:rPr lang="cs-CZ" sz="8000" dirty="0"/>
              <a:t>a prostředí nemá významnější vliv; </a:t>
            </a:r>
          </a:p>
          <a:p>
            <a:pPr>
              <a:buNone/>
            </a:pPr>
            <a:r>
              <a:rPr lang="cs-CZ" sz="8000" b="1" dirty="0"/>
              <a:t>Psychoanalýza S. </a:t>
            </a:r>
            <a:r>
              <a:rPr lang="cs-CZ" sz="8000" b="1" dirty="0" err="1"/>
              <a:t>Freuda</a:t>
            </a:r>
            <a:endParaRPr lang="cs-CZ" sz="8000" b="1" dirty="0"/>
          </a:p>
          <a:p>
            <a:r>
              <a:rPr lang="cs-CZ" sz="8000" dirty="0"/>
              <a:t>lidské chování a prožívání je ovládáno převážně </a:t>
            </a:r>
            <a:r>
              <a:rPr lang="cs-CZ" sz="8000" b="1" dirty="0"/>
              <a:t>nevědomými pudy a instinkty </a:t>
            </a:r>
            <a:r>
              <a:rPr lang="cs-CZ" sz="8000" dirty="0"/>
              <a:t>– sexualitou a agresivitou jako vrozenými tendencemi chování; </a:t>
            </a:r>
          </a:p>
          <a:p>
            <a:r>
              <a:rPr lang="cs-CZ" sz="8000" dirty="0"/>
              <a:t>Struktura lidské psychiky:</a:t>
            </a:r>
          </a:p>
          <a:p>
            <a:r>
              <a:rPr lang="cs-CZ" sz="8000" b="1" dirty="0"/>
              <a:t>Id</a:t>
            </a:r>
            <a:r>
              <a:rPr lang="cs-CZ" sz="8000" dirty="0"/>
              <a:t> = oblast základních instinktů a  potřeb, primární </a:t>
            </a:r>
            <a:r>
              <a:rPr lang="cs-CZ" sz="8000" dirty="0" err="1"/>
              <a:t>psychic</a:t>
            </a:r>
            <a:r>
              <a:rPr lang="cs-CZ" sz="8000" dirty="0"/>
              <a:t>. procesy, které se řídí </a:t>
            </a:r>
            <a:r>
              <a:rPr lang="cs-CZ" sz="8000" b="1" dirty="0"/>
              <a:t>principem slasti </a:t>
            </a:r>
            <a:r>
              <a:rPr lang="cs-CZ" sz="8000" dirty="0"/>
              <a:t>– libidem</a:t>
            </a:r>
          </a:p>
          <a:p>
            <a:r>
              <a:rPr lang="cs-CZ" sz="8000" b="1" dirty="0"/>
              <a:t>Ego</a:t>
            </a:r>
            <a:r>
              <a:rPr lang="cs-CZ" sz="8000" dirty="0"/>
              <a:t> = racionální oblast, Já kontroluje a usměrňuje pudy, řídí </a:t>
            </a:r>
            <a:r>
              <a:rPr lang="cs-CZ" sz="8000" b="1" dirty="0"/>
              <a:t>se principem reality</a:t>
            </a:r>
            <a:r>
              <a:rPr lang="cs-CZ" sz="8000" dirty="0"/>
              <a:t>, udržuje rovnováhu a  zdravý vývoj osobnosti</a:t>
            </a:r>
          </a:p>
          <a:p>
            <a:r>
              <a:rPr lang="cs-CZ" sz="8000" dirty="0"/>
              <a:t> </a:t>
            </a:r>
            <a:r>
              <a:rPr lang="cs-CZ" sz="8000" b="1" dirty="0"/>
              <a:t>Superego </a:t>
            </a:r>
            <a:r>
              <a:rPr lang="cs-CZ" sz="8000" dirty="0"/>
              <a:t>= svědomí, morální vědomí, tradiční morální hodnoty, zafixované z dětství,   superego hodnotí a ovlivňuje vědomé aktivity ega i pudové impulzy id</a:t>
            </a:r>
            <a:r>
              <a:rPr lang="cs-CZ" sz="8000" b="1" dirty="0"/>
              <a:t>, pokud v rozporu   se svědomím, následuje pocit viny, zkreslené sebehodnocení</a:t>
            </a:r>
          </a:p>
          <a:p>
            <a:r>
              <a:rPr lang="cs-CZ" sz="8000" b="1" dirty="0"/>
              <a:t>Mechanismus vzniku psychických obtíží</a:t>
            </a:r>
            <a:r>
              <a:rPr lang="cs-CZ" sz="8000" dirty="0"/>
              <a:t> – střetnutí mezi id a superego vyvolává neurotické stavy, úzkosti, jedinec pak volí  obranné mechanismy  (popření, racionalizace, vytěsnění...) </a:t>
            </a:r>
          </a:p>
          <a:p>
            <a:endParaRPr lang="cs-CZ" sz="80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4258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9902"/>
    </mc:Choice>
    <mc:Fallback xmlns="">
      <p:transition spd="slow" advTm="189902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73713-9E31-DAC0-CE3E-5A2D42F58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DB354D-4C09-B382-7259-D7D367394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 Humanistická psychologie – C. </a:t>
            </a:r>
            <a:r>
              <a:rPr lang="cs-CZ" dirty="0" err="1"/>
              <a:t>Rogers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1E307AE-4D63-7C3B-5991-3647E1E6D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cs-CZ" b="1" dirty="0"/>
              <a:t>člověk je schopen seberozvoje, uspořádání vlastních myšlenek, pocitů, osobnostního vývoje, sebeaktualizace, sebemotivace</a:t>
            </a:r>
            <a:endParaRPr lang="cs-CZ" dirty="0"/>
          </a:p>
          <a:p>
            <a:pPr>
              <a:defRPr/>
            </a:pPr>
            <a:r>
              <a:rPr lang="cs-CZ" dirty="0"/>
              <a:t>Nalézání vlastní identity</a:t>
            </a:r>
          </a:p>
          <a:p>
            <a:pPr>
              <a:defRPr/>
            </a:pPr>
            <a:r>
              <a:rPr lang="cs-CZ" dirty="0"/>
              <a:t>Získávání sociální zkušenosti</a:t>
            </a:r>
          </a:p>
          <a:p>
            <a:pPr>
              <a:defRPr/>
            </a:pPr>
            <a:r>
              <a:rPr lang="cs-CZ" dirty="0"/>
              <a:t>Přebírání zodpovědnosti za sebe i za druhé</a:t>
            </a:r>
          </a:p>
          <a:p>
            <a:r>
              <a:rPr lang="cs-CZ" dirty="0"/>
              <a:t>Jednání s druhým  na základě úcty, empatie, bezvýhradného přijetí celého člověka, jeho rozumové i prožitkové stránky</a:t>
            </a:r>
          </a:p>
          <a:p>
            <a:r>
              <a:rPr lang="cs-CZ" b="1" dirty="0"/>
              <a:t>Důraz na nedirektivní přístup</a:t>
            </a:r>
            <a:endParaRPr lang="cs-CZ" dirty="0"/>
          </a:p>
          <a:p>
            <a:pPr lvl="0"/>
            <a:r>
              <a:rPr lang="cs-CZ" dirty="0"/>
              <a:t>podpora osobnostního růstu– </a:t>
            </a:r>
            <a:r>
              <a:rPr lang="cs-CZ" b="1" dirty="0"/>
              <a:t>orientace na druhého člověka</a:t>
            </a:r>
            <a:endParaRPr lang="cs-CZ" dirty="0"/>
          </a:p>
          <a:p>
            <a:pPr lvl="0"/>
            <a:r>
              <a:rPr lang="cs-CZ" dirty="0"/>
              <a:t>víra v přirozené dobro, člověk je schopen si uvědomovat své vlastní přirozené hodnoty a řídit se jimi, být zodpovědný k sobě i druhým</a:t>
            </a:r>
          </a:p>
          <a:p>
            <a:r>
              <a:rPr lang="cs-CZ" b="1" dirty="0"/>
              <a:t>Sebepřijetí</a:t>
            </a:r>
            <a:r>
              <a:rPr lang="cs-CZ" dirty="0"/>
              <a:t> – cesta ke stabilními seberozvoji a autonomii</a:t>
            </a:r>
          </a:p>
        </p:txBody>
      </p:sp>
    </p:spTree>
    <p:extLst>
      <p:ext uri="{BB962C8B-B14F-4D97-AF65-F5344CB8AC3E}">
        <p14:creationId xmlns:p14="http://schemas.microsoft.com/office/powerpoint/2010/main" val="79762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8416"/>
    </mc:Choice>
    <mc:Fallback xmlns="">
      <p:transition spd="slow" advTm="248416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1B19D-CE3F-0DE8-2B7F-1828CD87B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>
            <a:extLst>
              <a:ext uri="{FF2B5EF4-FFF2-40B4-BE49-F238E27FC236}">
                <a16:creationId xmlns:a16="http://schemas.microsoft.com/office/drawing/2014/main" id="{18A0F3C9-3540-2D8A-526C-405416949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          Podstata duševního rozvoje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AEBDD8A-D139-686E-5604-454DEBE248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cs-CZ" sz="2800" b="1" dirty="0"/>
              <a:t>Zrání </a:t>
            </a:r>
            <a:r>
              <a:rPr lang="cs-CZ" sz="2800" dirty="0"/>
              <a:t>je zákonitá posloupnost evolučních (růstových, rozvojových) a involučních (zánikových – na konci života) změn ve stavbě a funkci organismu.</a:t>
            </a:r>
          </a:p>
          <a:p>
            <a:pPr>
              <a:defRPr/>
            </a:pPr>
            <a:r>
              <a:rPr lang="cs-CZ" sz="2800" dirty="0"/>
              <a:t>Zrání vytváří předpoklady pro duševní rozvoj, který je realizován učením</a:t>
            </a:r>
          </a:p>
          <a:p>
            <a:pPr>
              <a:defRPr/>
            </a:pPr>
            <a:r>
              <a:rPr lang="cs-CZ" sz="2800" b="1" dirty="0"/>
              <a:t>Učení</a:t>
            </a:r>
            <a:r>
              <a:rPr lang="cs-CZ" sz="2800" dirty="0"/>
              <a:t> lze definovat jako veškeré behaviorální a mentální změny, které jsou důsledkem životních zkušeností. </a:t>
            </a:r>
          </a:p>
          <a:p>
            <a:pPr>
              <a:defRPr/>
            </a:pPr>
            <a:endParaRPr lang="cs-CZ" sz="2800" dirty="0"/>
          </a:p>
          <a:p>
            <a:pPr marL="0" indent="0">
              <a:buFontTx/>
              <a:buNone/>
              <a:defRPr/>
            </a:pPr>
            <a:endParaRPr lang="cs-CZ" sz="2800" dirty="0"/>
          </a:p>
          <a:p>
            <a:pPr>
              <a:defRPr/>
            </a:pPr>
            <a:endParaRPr lang="cs-CZ" dirty="0"/>
          </a:p>
          <a:p>
            <a:pPr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67525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281"/>
    </mc:Choice>
    <mc:Fallback xmlns="">
      <p:transition spd="slow" advTm="9528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>
            <a:extLst>
              <a:ext uri="{FF2B5EF4-FFF2-40B4-BE49-F238E27FC236}">
                <a16:creationId xmlns:a16="http://schemas.microsoft.com/office/drawing/2014/main" id="{DA4B1877-5AAF-4D4C-A871-E15522C12B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            Deprivace – narušený vývoj</a:t>
            </a:r>
          </a:p>
        </p:txBody>
      </p:sp>
      <p:sp>
        <p:nvSpPr>
          <p:cNvPr id="8195" name="Zástupný symbol pro obsah 2">
            <a:extLst>
              <a:ext uri="{FF2B5EF4-FFF2-40B4-BE49-F238E27FC236}">
                <a16:creationId xmlns:a16="http://schemas.microsoft.com/office/drawing/2014/main" id="{CDEB5C21-46CE-4063-A272-6F8119FA51D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b="0" i="0" dirty="0">
                <a:solidFill>
                  <a:srgbClr val="202122"/>
                </a:solidFill>
                <a:effectLst/>
              </a:rPr>
              <a:t>stav, který vzniká, jestliže </a:t>
            </a:r>
            <a:r>
              <a:rPr lang="cs-CZ" b="1" i="0" dirty="0">
                <a:solidFill>
                  <a:srgbClr val="202122"/>
                </a:solidFill>
                <a:effectLst/>
              </a:rPr>
              <a:t>jedinec nemá dlouhodobě uspokojovány základní citové a podnětové potřeby</a:t>
            </a:r>
            <a:r>
              <a:rPr lang="cs-CZ" dirty="0">
                <a:solidFill>
                  <a:srgbClr val="202122"/>
                </a:solidFill>
              </a:rPr>
              <a:t> – způsobuje rodinná výchova citově narušená, přetížená, permanentní stres pro dítě.., ale i dlouhodobý pobyt v nemocnici…p</a:t>
            </a:r>
            <a:r>
              <a:rPr lang="cs-CZ" b="1" i="0" dirty="0">
                <a:solidFill>
                  <a:srgbClr val="202122"/>
                </a:solidFill>
                <a:effectLst/>
              </a:rPr>
              <a:t>rojevy citové deprivace:</a:t>
            </a:r>
            <a:endParaRPr lang="cs-CZ" b="0" i="0" dirty="0">
              <a:solidFill>
                <a:srgbClr val="202122"/>
              </a:solidFill>
              <a:effectLst/>
            </a:endParaRPr>
          </a:p>
          <a:p>
            <a:r>
              <a:rPr lang="cs-CZ" b="0" i="0" dirty="0">
                <a:solidFill>
                  <a:srgbClr val="202122"/>
                </a:solidFill>
                <a:effectLst/>
              </a:rPr>
              <a:t> Citová deprivace je  </a:t>
            </a:r>
            <a:r>
              <a:rPr lang="cs-CZ" b="1" i="0" dirty="0">
                <a:solidFill>
                  <a:srgbClr val="202122"/>
                </a:solidFill>
                <a:effectLst/>
              </a:rPr>
              <a:t>vážné narušení psychického vývoje </a:t>
            </a:r>
            <a:r>
              <a:rPr lang="cs-CZ" b="0" i="0" dirty="0">
                <a:solidFill>
                  <a:srgbClr val="202122"/>
                </a:solidFill>
                <a:effectLst/>
              </a:rPr>
              <a:t>v prožívání, chování, v sociálním začlenění, v adaptaci na nové prostředí</a:t>
            </a:r>
            <a:endParaRPr lang="cs-CZ" altLang="cs-CZ" b="1" dirty="0"/>
          </a:p>
          <a:p>
            <a:r>
              <a:rPr lang="cs-CZ" altLang="cs-CZ" b="1" dirty="0"/>
              <a:t>Deprivace citové a sociální </a:t>
            </a:r>
            <a:r>
              <a:rPr lang="cs-CZ" altLang="cs-CZ" dirty="0"/>
              <a:t>- podněty k citové blízkosti v sociálním prostředí</a:t>
            </a:r>
          </a:p>
          <a:p>
            <a:r>
              <a:rPr lang="cs-CZ" altLang="cs-CZ" b="1" dirty="0"/>
              <a:t>Deprivace senzomotorické </a:t>
            </a:r>
            <a:r>
              <a:rPr lang="cs-CZ" altLang="cs-CZ" dirty="0"/>
              <a:t>- omezovány smysly, pozornost, pohyb</a:t>
            </a:r>
          </a:p>
          <a:p>
            <a:r>
              <a:rPr lang="cs-CZ" altLang="cs-CZ" b="1" dirty="0"/>
              <a:t>Deprivace činnostní </a:t>
            </a:r>
            <a:r>
              <a:rPr lang="cs-CZ" altLang="cs-CZ" dirty="0"/>
              <a:t>- chybí impulzy aktivizující jedince k činnosti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6E44DE-24BB-412A-8389-AC7AE449F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               Projevy  deprivace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A5BDA85-9BA7-4AFF-AD4D-B2B5AC44FD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 fontAlgn="base"/>
            <a:r>
              <a:rPr lang="cs-CZ" b="1" i="0" dirty="0">
                <a:solidFill>
                  <a:srgbClr val="202122"/>
                </a:solidFill>
                <a:effectLst/>
                <a:latin typeface="inherit"/>
              </a:rPr>
              <a:t>Děti do tří let</a:t>
            </a:r>
            <a:endParaRPr lang="cs-CZ" b="1" i="0" dirty="0">
              <a:solidFill>
                <a:srgbClr val="202122"/>
              </a:solidFill>
              <a:effectLst/>
              <a:latin typeface="-apple-system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cs-CZ" b="0" i="0" dirty="0">
                <a:solidFill>
                  <a:srgbClr val="202122"/>
                </a:solidFill>
                <a:effectLst/>
                <a:latin typeface="inherit"/>
              </a:rPr>
              <a:t>opožďování celého psychomotorického vývoje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cs-CZ" b="0" i="0" dirty="0">
                <a:solidFill>
                  <a:srgbClr val="202122"/>
                </a:solidFill>
                <a:effectLst/>
                <a:latin typeface="inherit"/>
              </a:rPr>
              <a:t>povrchnost a nediferencovanost citů a sociálních vztahů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cs-CZ" b="0" i="0" dirty="0">
                <a:solidFill>
                  <a:srgbClr val="202122"/>
                </a:solidFill>
                <a:effectLst/>
                <a:latin typeface="inherit"/>
              </a:rPr>
              <a:t>nezúčastněná nebo rozmrzelá nálada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cs-CZ" b="0" i="0" dirty="0">
                <a:solidFill>
                  <a:srgbClr val="202122"/>
                </a:solidFill>
                <a:effectLst/>
                <a:latin typeface="inherit"/>
              </a:rPr>
              <a:t>zpomalený vývoj řeči</a:t>
            </a:r>
          </a:p>
          <a:p>
            <a:pPr algn="l" fontAlgn="base"/>
            <a:r>
              <a:rPr lang="cs-CZ" b="1" i="0" dirty="0">
                <a:solidFill>
                  <a:srgbClr val="202122"/>
                </a:solidFill>
                <a:effectLst/>
                <a:latin typeface="inherit"/>
              </a:rPr>
              <a:t>Předškolní děti</a:t>
            </a:r>
            <a:endParaRPr lang="cs-CZ" b="1" i="0" dirty="0">
              <a:solidFill>
                <a:srgbClr val="202122"/>
              </a:solidFill>
              <a:effectLst/>
              <a:latin typeface="-apple-system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cs-CZ" b="0" i="0" dirty="0">
                <a:solidFill>
                  <a:srgbClr val="202122"/>
                </a:solidFill>
                <a:effectLst/>
                <a:latin typeface="inherit"/>
              </a:rPr>
              <a:t>silná povrchnost citových vztahů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cs-CZ" b="0" i="0" dirty="0">
                <a:solidFill>
                  <a:srgbClr val="202122"/>
                </a:solidFill>
                <a:effectLst/>
                <a:latin typeface="inherit"/>
              </a:rPr>
              <a:t>přetrvávající problémy s řečí (velmi častý důvod odložení školní docházky)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6275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F7F67A-F275-4D8B-966D-B1B83683A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                Projevy  deprivace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D2199E3-83B3-4058-8FB0-2DE974C58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fontAlgn="base"/>
            <a:r>
              <a:rPr lang="cs-CZ" b="1" i="0" dirty="0">
                <a:solidFill>
                  <a:srgbClr val="202122"/>
                </a:solidFill>
                <a:effectLst/>
                <a:latin typeface="inherit"/>
              </a:rPr>
              <a:t>Děti v období školní docházky a puberty</a:t>
            </a:r>
            <a:endParaRPr lang="cs-CZ" b="1" i="0" dirty="0">
              <a:solidFill>
                <a:srgbClr val="202122"/>
              </a:solidFill>
              <a:effectLst/>
              <a:latin typeface="-apple-system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cs-CZ" b="0" i="0" dirty="0">
                <a:solidFill>
                  <a:srgbClr val="202122"/>
                </a:solidFill>
                <a:effectLst/>
                <a:latin typeface="inherit"/>
              </a:rPr>
              <a:t>slabší studijní prospěch (než odpovídá skutečným intelektovým schopnostem dítěte)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cs-CZ" b="0" i="0" dirty="0">
                <a:solidFill>
                  <a:srgbClr val="202122"/>
                </a:solidFill>
                <a:effectLst/>
                <a:latin typeface="inherit"/>
              </a:rPr>
              <a:t>problémy s běžnými sociálními návyky a začleněním do kolektivu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cs-CZ" b="1" i="0" dirty="0">
                <a:solidFill>
                  <a:srgbClr val="202122"/>
                </a:solidFill>
                <a:effectLst/>
                <a:latin typeface="inherit"/>
              </a:rPr>
              <a:t>výkyvy v chování dítěte (např. agresivita)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cs-CZ" b="1" i="0" dirty="0">
                <a:solidFill>
                  <a:srgbClr val="202122"/>
                </a:solidFill>
                <a:effectLst/>
                <a:latin typeface="inherit"/>
              </a:rPr>
              <a:t>nedůvěra k lidem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cs-CZ" b="1" i="0" dirty="0">
                <a:solidFill>
                  <a:srgbClr val="202122"/>
                </a:solidFill>
                <a:effectLst/>
                <a:latin typeface="inherit"/>
              </a:rPr>
              <a:t>neurotické potíže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cs-CZ" b="0" i="0" dirty="0">
                <a:solidFill>
                  <a:srgbClr val="202122"/>
                </a:solidFill>
                <a:effectLst/>
                <a:latin typeface="inherit"/>
              </a:rPr>
              <a:t>zvýšené nebezpečí vzniku závislosti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44152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EE93B6-75E2-4102-8137-B01A4B319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       </a:t>
            </a:r>
            <a:r>
              <a:rPr lang="cs-CZ" b="0" i="0" dirty="0">
                <a:solidFill>
                  <a:srgbClr val="202122"/>
                </a:solidFill>
                <a:effectLst/>
                <a:latin typeface="Linux Libertine"/>
              </a:rPr>
              <a:t>Důsledky deprivace – rezignované  </a:t>
            </a:r>
            <a:br>
              <a:rPr lang="cs-CZ" b="0" i="0" dirty="0">
                <a:solidFill>
                  <a:srgbClr val="202122"/>
                </a:solidFill>
                <a:effectLst/>
                <a:latin typeface="Linux Libertine"/>
              </a:rPr>
            </a:br>
            <a:r>
              <a:rPr lang="cs-CZ" b="0" i="0" dirty="0">
                <a:solidFill>
                  <a:srgbClr val="202122"/>
                </a:solidFill>
                <a:effectLst/>
                <a:latin typeface="Linux Libertine"/>
              </a:rPr>
              <a:t>                           chování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1C41540-D277-4B55-8ADA-B895124D1B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Mohou přetrvávat i v dospělém životě – </a:t>
            </a:r>
            <a:r>
              <a:rPr lang="cs-CZ" sz="3200" b="1" dirty="0"/>
              <a:t>složitá adaptace na nové prostředí, podmínky…, pobyt v nemocnici – trauma </a:t>
            </a:r>
          </a:p>
          <a:p>
            <a:pPr algn="l" fontAlgn="base"/>
            <a:r>
              <a:rPr lang="cs-CZ" sz="3200" b="0" i="0" dirty="0">
                <a:solidFill>
                  <a:srgbClr val="202122"/>
                </a:solidFill>
                <a:effectLst/>
              </a:rPr>
              <a:t>v prostředí sociálně problematickém, v prostředí nemocnice, které jedinec prožívá jako zátěžové, nepřátelské  - </a:t>
            </a:r>
            <a:r>
              <a:rPr lang="cs-CZ" sz="3200" b="1" i="0" dirty="0">
                <a:solidFill>
                  <a:srgbClr val="202122"/>
                </a:solidFill>
                <a:effectLst/>
              </a:rPr>
              <a:t>deprivační postižení ještě zvýrazňuje</a:t>
            </a:r>
            <a:r>
              <a:rPr lang="cs-CZ" sz="3200" b="0" i="0" dirty="0">
                <a:solidFill>
                  <a:srgbClr val="202122"/>
                </a:solidFill>
                <a:effectLst/>
              </a:rPr>
              <a:t>. </a:t>
            </a:r>
          </a:p>
          <a:p>
            <a:pPr algn="l" fontAlgn="base"/>
            <a:r>
              <a:rPr lang="cs-CZ" sz="3200" b="0" i="0" dirty="0">
                <a:solidFill>
                  <a:srgbClr val="202122"/>
                </a:solidFill>
                <a:effectLst/>
              </a:rPr>
              <a:t>Psychická deprivace je  </a:t>
            </a:r>
            <a:r>
              <a:rPr lang="cs-CZ" sz="3200" b="1" i="0" dirty="0">
                <a:solidFill>
                  <a:srgbClr val="202122"/>
                </a:solidFill>
                <a:effectLst/>
              </a:rPr>
              <a:t>vážné narušení psychického vývoje</a:t>
            </a:r>
            <a:r>
              <a:rPr lang="cs-CZ" sz="3200" b="0" i="0" dirty="0">
                <a:solidFill>
                  <a:srgbClr val="202122"/>
                </a:solidFill>
                <a:effectLst/>
              </a:rPr>
              <a:t>, může se projevit v celé struktuře osobnosti, v chování, v sociálním začlenění, v celé životní orientaci.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79712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>
            <a:extLst>
              <a:ext uri="{FF2B5EF4-FFF2-40B4-BE49-F238E27FC236}">
                <a16:creationId xmlns:a16="http://schemas.microsoft.com/office/drawing/2014/main" id="{AC88AABB-54A2-4B86-B954-BB35940883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4000" dirty="0"/>
              <a:t>      Vývoj zdravého jedince v pojetí humanistické psychologie – C.R. </a:t>
            </a:r>
            <a:r>
              <a:rPr lang="cs-CZ" altLang="cs-CZ" sz="4000" dirty="0" err="1"/>
              <a:t>Rogerse</a:t>
            </a:r>
            <a:endParaRPr lang="cs-CZ" altLang="cs-CZ" sz="4000" b="1" dirty="0"/>
          </a:p>
        </p:txBody>
      </p:sp>
      <p:sp>
        <p:nvSpPr>
          <p:cNvPr id="9219" name="Zástupný symbol pro obsah 2">
            <a:extLst>
              <a:ext uri="{FF2B5EF4-FFF2-40B4-BE49-F238E27FC236}">
                <a16:creationId xmlns:a16="http://schemas.microsoft.com/office/drawing/2014/main" id="{DA3269B6-DFD1-4D2C-942E-B75B68A98C9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altLang="cs-CZ" sz="3600" dirty="0"/>
              <a:t>Princip důležitosti prožívání a vyjadřování emocí</a:t>
            </a:r>
          </a:p>
          <a:p>
            <a:r>
              <a:rPr lang="cs-CZ" altLang="cs-CZ" sz="3600" dirty="0"/>
              <a:t>Princip vědění, učení – dostatek podnětů</a:t>
            </a:r>
          </a:p>
          <a:p>
            <a:r>
              <a:rPr lang="cs-CZ" altLang="cs-CZ" sz="3600" dirty="0"/>
              <a:t>Princip samostatného sebehodnocení - sebeúcty</a:t>
            </a:r>
          </a:p>
          <a:p>
            <a:r>
              <a:rPr lang="cs-CZ" altLang="cs-CZ" sz="3600" dirty="0"/>
              <a:t>Princip sebeurčení dítěte - autonomie</a:t>
            </a:r>
          </a:p>
          <a:p>
            <a:r>
              <a:rPr lang="cs-CZ" altLang="cs-CZ" sz="3600" dirty="0"/>
              <a:t>Princip eliminace hrozby- potřeba jistoty, bezpečí</a:t>
            </a:r>
          </a:p>
          <a:p>
            <a:r>
              <a:rPr lang="cs-CZ" altLang="cs-CZ" sz="3600" dirty="0"/>
              <a:t>Pyramida potřeb – deficitní - růstové</a:t>
            </a:r>
          </a:p>
        </p:txBody>
      </p:sp>
    </p:spTree>
    <p:extLst>
      <p:ext uri="{BB962C8B-B14F-4D97-AF65-F5344CB8AC3E}">
        <p14:creationId xmlns:p14="http://schemas.microsoft.com/office/powerpoint/2010/main" val="505077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754EA-F932-8940-FAE0-80382EC1C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>
            <a:extLst>
              <a:ext uri="{FF2B5EF4-FFF2-40B4-BE49-F238E27FC236}">
                <a16:creationId xmlns:a16="http://schemas.microsoft.com/office/drawing/2014/main" id="{814F5573-B5B6-AFFA-4B4F-26EAC05B4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Zákonitosti psychického vývoje</a:t>
            </a:r>
          </a:p>
        </p:txBody>
      </p:sp>
      <p:sp>
        <p:nvSpPr>
          <p:cNvPr id="5123" name="Zástupný symbol pro obsah 2">
            <a:extLst>
              <a:ext uri="{FF2B5EF4-FFF2-40B4-BE49-F238E27FC236}">
                <a16:creationId xmlns:a16="http://schemas.microsoft.com/office/drawing/2014/main" id="{642C9464-8AA9-BFD0-3D2C-536D71D1E7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1. </a:t>
            </a:r>
            <a:r>
              <a:rPr lang="cs-CZ" b="1" dirty="0"/>
              <a:t>celistvost, nepřetržitost </a:t>
            </a:r>
            <a:r>
              <a:rPr lang="cs-CZ" dirty="0"/>
              <a:t>– psychika se neustále vyvíjí a mění ve vzájemné interakci somatické a psychické složky</a:t>
            </a:r>
          </a:p>
          <a:p>
            <a:r>
              <a:rPr lang="cs-CZ" dirty="0"/>
              <a:t>2. </a:t>
            </a:r>
            <a:r>
              <a:rPr lang="cs-CZ" b="1" dirty="0"/>
              <a:t>nerovnoměrnost</a:t>
            </a:r>
            <a:r>
              <a:rPr lang="cs-CZ" dirty="0"/>
              <a:t> – v raných obdobích rychlý vývoj, v dospělosti zpomaluje, ve stáří klesá</a:t>
            </a:r>
          </a:p>
          <a:p>
            <a:r>
              <a:rPr lang="cs-CZ" dirty="0"/>
              <a:t>Akcelerace – urychlení, např. dospívání</a:t>
            </a:r>
          </a:p>
          <a:p>
            <a:r>
              <a:rPr lang="cs-CZ" dirty="0"/>
              <a:t>Retardace – zaostávání, opožďování vývoje</a:t>
            </a:r>
          </a:p>
          <a:p>
            <a:r>
              <a:rPr lang="cs-CZ" dirty="0"/>
              <a:t>3. </a:t>
            </a:r>
            <a:r>
              <a:rPr lang="cs-CZ" b="1" dirty="0"/>
              <a:t>posloupnost, stadiálnost </a:t>
            </a:r>
            <a:r>
              <a:rPr lang="cs-CZ" dirty="0"/>
              <a:t>– přechod z jedné vývojové fáze do druhé</a:t>
            </a:r>
          </a:p>
          <a:p>
            <a:r>
              <a:rPr lang="cs-CZ" dirty="0"/>
              <a:t>4. </a:t>
            </a:r>
            <a:r>
              <a:rPr lang="cs-CZ" b="1" dirty="0"/>
              <a:t>harmoničnost</a:t>
            </a:r>
            <a:r>
              <a:rPr lang="cs-CZ" dirty="0"/>
              <a:t> – vývoj je celistvý, rovnoměrně se rozvíjejí všechny složky psychiky</a:t>
            </a:r>
          </a:p>
          <a:p>
            <a:r>
              <a:rPr lang="cs-CZ" dirty="0"/>
              <a:t>5. </a:t>
            </a:r>
            <a:r>
              <a:rPr lang="cs-CZ" b="1" dirty="0"/>
              <a:t>individuálně-specifický </a:t>
            </a:r>
            <a:r>
              <a:rPr lang="cs-CZ" dirty="0"/>
              <a:t>- vývoj od obecných reakcí ke specifickým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2518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208"/>
    </mc:Choice>
    <mc:Fallback xmlns="">
      <p:transition spd="slow" advTm="112208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Nadpis 1">
            <a:extLst>
              <a:ext uri="{FF2B5EF4-FFF2-40B4-BE49-F238E27FC236}">
                <a16:creationId xmlns:a16="http://schemas.microsoft.com/office/drawing/2014/main" id="{4FB0C635-A5A3-97BC-929E-792423903C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Učení –postupné nabývání zkušeností</a:t>
            </a:r>
          </a:p>
        </p:txBody>
      </p:sp>
      <p:sp>
        <p:nvSpPr>
          <p:cNvPr id="14339" name="Zástupný symbol pro obsah 2">
            <a:extLst>
              <a:ext uri="{FF2B5EF4-FFF2-40B4-BE49-F238E27FC236}">
                <a16:creationId xmlns:a16="http://schemas.microsoft.com/office/drawing/2014/main" id="{57A58276-B8D2-3242-0A0B-F2883806B5E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sz="3600" b="1" dirty="0"/>
              <a:t>Učení senzomotorické </a:t>
            </a:r>
            <a:r>
              <a:rPr lang="cs-CZ" altLang="cs-CZ" sz="3600" dirty="0"/>
              <a:t>- vnímání, pohyb, vzájemná koordinace</a:t>
            </a:r>
          </a:p>
          <a:p>
            <a:r>
              <a:rPr lang="cs-CZ" altLang="cs-CZ" sz="3600" b="1" dirty="0"/>
              <a:t>Učení verbální </a:t>
            </a:r>
            <a:r>
              <a:rPr lang="cs-CZ" altLang="cs-CZ" sz="3600" dirty="0"/>
              <a:t>- používání slov, jejich významů, rozvíjení řečových dovedností</a:t>
            </a:r>
          </a:p>
          <a:p>
            <a:r>
              <a:rPr lang="cs-CZ" altLang="cs-CZ" sz="3600" b="1" dirty="0"/>
              <a:t>Učení pojmové </a:t>
            </a:r>
            <a:r>
              <a:rPr lang="cs-CZ" altLang="cs-CZ" sz="3600" dirty="0"/>
              <a:t>- osvojení souvislostí, podstaty významové řady, abstrahování…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Nadpis 1">
            <a:extLst>
              <a:ext uri="{FF2B5EF4-FFF2-40B4-BE49-F238E27FC236}">
                <a16:creationId xmlns:a16="http://schemas.microsoft.com/office/drawing/2014/main" id="{93415ED8-6BF1-2723-D6D6-CA0280A330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15363" name="Zástupný symbol pro obsah 2">
            <a:extLst>
              <a:ext uri="{FF2B5EF4-FFF2-40B4-BE49-F238E27FC236}">
                <a16:creationId xmlns:a16="http://schemas.microsoft.com/office/drawing/2014/main" id="{C0B4D98D-0514-51FA-ADBD-8CEC88CF4C7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b="1" dirty="0"/>
              <a:t>Učení řešením problémů </a:t>
            </a:r>
            <a:r>
              <a:rPr lang="cs-CZ" altLang="cs-CZ" dirty="0"/>
              <a:t>- učení objevováním - posilování kognitivních a </a:t>
            </a:r>
            <a:r>
              <a:rPr lang="cs-CZ" altLang="cs-CZ" dirty="0" err="1"/>
              <a:t>metakognitivních</a:t>
            </a:r>
            <a:r>
              <a:rPr lang="cs-CZ" altLang="cs-CZ" dirty="0"/>
              <a:t> procesů, cesta k autonomii </a:t>
            </a:r>
          </a:p>
          <a:p>
            <a:r>
              <a:rPr lang="cs-CZ" altLang="cs-CZ" b="1" dirty="0"/>
              <a:t>Učení sociální </a:t>
            </a:r>
            <a:r>
              <a:rPr lang="cs-CZ" altLang="cs-CZ" dirty="0"/>
              <a:t>- aktivní součástí sociálních interakcí, proces socializace dítěte, přebírání sociálních rolí, osvojování žádoucího chování, cesta k morálním úsudkům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1DDDD-4F19-7175-1628-725BFD0C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>
            <a:extLst>
              <a:ext uri="{FF2B5EF4-FFF2-40B4-BE49-F238E27FC236}">
                <a16:creationId xmlns:a16="http://schemas.microsoft.com/office/drawing/2014/main" id="{170E8C21-33E1-2D26-E6CC-9E425CE6E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cs-CZ"/>
            </a:br>
            <a:r>
              <a:rPr lang="cs-CZ"/>
              <a:t>Vývojová stádia – 3 stádia:</a:t>
            </a:r>
            <a:br>
              <a:rPr lang="cs-CZ"/>
            </a:br>
            <a:r>
              <a:rPr lang="cs-CZ"/>
              <a:t>1. fáze: </a:t>
            </a:r>
            <a:r>
              <a:rPr lang="cs-CZ" b="1"/>
              <a:t>Dětství:</a:t>
            </a:r>
            <a:r>
              <a:rPr lang="cs-CZ"/>
              <a:t>  0 – 20 let</a:t>
            </a:r>
            <a:br>
              <a:rPr lang="cs-CZ"/>
            </a:br>
            <a:endParaRPr lang="cs-CZ"/>
          </a:p>
        </p:txBody>
      </p:sp>
      <p:sp>
        <p:nvSpPr>
          <p:cNvPr id="7171" name="Zástupný symbol pro obsah 2">
            <a:extLst>
              <a:ext uri="{FF2B5EF4-FFF2-40B4-BE49-F238E27FC236}">
                <a16:creationId xmlns:a16="http://schemas.microsoft.com/office/drawing/2014/main" id="{161B2A6C-8879-C692-5CE2-A849DEB66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Předškolní, školní věk, dělí se na:</a:t>
            </a:r>
          </a:p>
          <a:p>
            <a:r>
              <a:rPr lang="cs-CZ"/>
              <a:t>Novorozenecký – do 2 měsíců</a:t>
            </a:r>
          </a:p>
          <a:p>
            <a:r>
              <a:rPr lang="cs-CZ"/>
              <a:t>Kojenecký – do jednoho roku</a:t>
            </a:r>
          </a:p>
          <a:p>
            <a:r>
              <a:rPr lang="cs-CZ"/>
              <a:t>Mladší předškolní věk (batole) – do tří let</a:t>
            </a:r>
          </a:p>
          <a:p>
            <a:r>
              <a:rPr lang="cs-CZ"/>
              <a:t>Starší předškolní věk – do 6 let</a:t>
            </a:r>
          </a:p>
          <a:p>
            <a:r>
              <a:rPr lang="cs-CZ"/>
              <a:t>Mladší školní věk – do 11 let</a:t>
            </a:r>
          </a:p>
          <a:p>
            <a:r>
              <a:rPr lang="cs-CZ"/>
              <a:t>Střední školní věk (puberta) – do 15 let</a:t>
            </a:r>
          </a:p>
          <a:p>
            <a:r>
              <a:rPr lang="cs-CZ"/>
              <a:t>Starší školní věk (adolescence) – do 20 let</a:t>
            </a:r>
          </a:p>
          <a:p>
            <a:endParaRPr lang="cs-CZ"/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736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069"/>
    </mc:Choice>
    <mc:Fallback xmlns="">
      <p:transition spd="slow" advTm="82069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F7268-950C-A5F6-3B99-5F00827DF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>
            <a:extLst>
              <a:ext uri="{FF2B5EF4-FFF2-40B4-BE49-F238E27FC236}">
                <a16:creationId xmlns:a16="http://schemas.microsoft.com/office/drawing/2014/main" id="{B9C45F28-6621-82A3-BDFD-B9ECBDE59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cs-CZ"/>
            </a:br>
            <a:r>
              <a:rPr lang="cs-CZ"/>
              <a:t>2. a 3. fáze: Dospělost a stáří</a:t>
            </a:r>
          </a:p>
        </p:txBody>
      </p:sp>
      <p:sp>
        <p:nvSpPr>
          <p:cNvPr id="8195" name="Zástupný symbol pro obsah 2">
            <a:extLst>
              <a:ext uri="{FF2B5EF4-FFF2-40B4-BE49-F238E27FC236}">
                <a16:creationId xmlns:a16="http://schemas.microsoft.com/office/drawing/2014/main" id="{2C369465-DA2A-DECE-02D6-387D0E107E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2. fáze: Dospělost: 20 – přibližně 65 let:</a:t>
            </a:r>
            <a:br>
              <a:rPr lang="cs-CZ" b="1" dirty="0"/>
            </a:br>
            <a:r>
              <a:rPr lang="cs-CZ" dirty="0"/>
              <a:t>1. do 30 let – období životních cílů</a:t>
            </a:r>
          </a:p>
          <a:p>
            <a:r>
              <a:rPr lang="cs-CZ" dirty="0"/>
              <a:t>2. do 50 let – nejproduktivnější období</a:t>
            </a:r>
          </a:p>
          <a:p>
            <a:r>
              <a:rPr lang="cs-CZ" dirty="0"/>
              <a:t>3. do 65 let – životní zkušenost, moudrost</a:t>
            </a:r>
          </a:p>
          <a:p>
            <a:r>
              <a:rPr lang="cs-CZ" b="1" dirty="0"/>
              <a:t>3. fáze: Stáří: </a:t>
            </a:r>
          </a:p>
          <a:p>
            <a:r>
              <a:rPr lang="cs-CZ" dirty="0"/>
              <a:t>1. Stáří  - od 65 let</a:t>
            </a:r>
          </a:p>
          <a:p>
            <a:r>
              <a:rPr lang="cs-CZ" dirty="0"/>
              <a:t>2. Kmetství – od 75 let</a:t>
            </a:r>
          </a:p>
          <a:p>
            <a:r>
              <a:rPr lang="cs-CZ" dirty="0"/>
              <a:t>3. Patriarchální věk – od 91 let</a:t>
            </a:r>
          </a:p>
        </p:txBody>
      </p:sp>
    </p:spTree>
    <p:extLst>
      <p:ext uri="{BB962C8B-B14F-4D97-AF65-F5344CB8AC3E}">
        <p14:creationId xmlns:p14="http://schemas.microsoft.com/office/powerpoint/2010/main" val="152528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267"/>
    </mc:Choice>
    <mc:Fallback xmlns="">
      <p:transition spd="slow" advTm="104267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03B72-C164-004A-126B-7DB87753F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Nadpis 1">
            <a:extLst>
              <a:ext uri="{FF2B5EF4-FFF2-40B4-BE49-F238E27FC236}">
                <a16:creationId xmlns:a16="http://schemas.microsoft.com/office/drawing/2014/main" id="{425B68AD-962C-3172-33BF-2ADA6A4092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3600"/>
              <a:t>Periodizace psychického vývoje</a:t>
            </a:r>
            <a:br>
              <a:rPr lang="cs-CZ" altLang="cs-CZ" sz="3600"/>
            </a:br>
            <a:r>
              <a:rPr lang="cs-CZ" altLang="cs-CZ" sz="3600" b="1"/>
              <a:t>Teorie kognitivního vývoje J.Piageta</a:t>
            </a:r>
            <a:endParaRPr lang="cs-CZ" altLang="cs-CZ" sz="360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E8BE5B1-067E-2148-A25F-B6BDC7ED0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  <a:buNone/>
              <a:defRPr/>
            </a:pPr>
            <a:r>
              <a:rPr lang="cs-CZ" b="1" dirty="0"/>
              <a:t>Podmínky učení</a:t>
            </a:r>
            <a:r>
              <a:rPr lang="cs-CZ" dirty="0"/>
              <a:t>: 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cs-CZ" dirty="0"/>
              <a:t>podávat nové obsahy tak, aby odpovídaly úrovni mentálních struktur dítěte, stimulovat kvalitativní vývoj těchto struktur </a:t>
            </a:r>
            <a:endParaRPr lang="cs-CZ" b="1" dirty="0"/>
          </a:p>
          <a:p>
            <a:pPr>
              <a:defRPr/>
            </a:pPr>
            <a:r>
              <a:rPr lang="cs-CZ" dirty="0"/>
              <a:t>„svět se musí vejít do toho, co už dítě zná“ </a:t>
            </a:r>
          </a:p>
          <a:p>
            <a:pPr>
              <a:defRPr/>
            </a:pPr>
            <a:r>
              <a:rPr lang="cs-CZ" dirty="0"/>
              <a:t>„Padesát let experimentálního zkoumání nás poučilo, že</a:t>
            </a:r>
            <a:r>
              <a:rPr lang="cs-CZ" b="1" dirty="0"/>
              <a:t> neexistuje žádné poznání</a:t>
            </a:r>
            <a:r>
              <a:rPr lang="cs-CZ" dirty="0"/>
              <a:t>, které by bylo výsledkem pouhého zaznamenávání pozorovaného a</a:t>
            </a:r>
            <a:r>
              <a:rPr lang="cs-CZ" b="1" dirty="0"/>
              <a:t> jež by nebylo strukturováno aktivitou subjektu</a:t>
            </a:r>
            <a:r>
              <a:rPr lang="cs-CZ" dirty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9370175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A8DEC-2A20-F61D-168A-608F6D535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>
            <a:extLst>
              <a:ext uri="{FF2B5EF4-FFF2-40B4-BE49-F238E27FC236}">
                <a16:creationId xmlns:a16="http://schemas.microsoft.com/office/drawing/2014/main" id="{6C69298F-F5C7-EF52-7E52-5305FC6CDA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cs-CZ" altLang="cs-CZ" sz="3200"/>
            </a:br>
            <a:r>
              <a:rPr lang="cs-CZ" altLang="cs-CZ" sz="3200"/>
              <a:t>Periodizace psychického vývoje</a:t>
            </a:r>
            <a:br>
              <a:rPr lang="cs-CZ" altLang="cs-CZ" sz="3200"/>
            </a:br>
            <a:r>
              <a:rPr lang="cs-CZ" altLang="cs-CZ" sz="3200" b="1"/>
              <a:t>Teorie kognitivního vývoje J.Piageta</a:t>
            </a:r>
            <a:r>
              <a:rPr lang="cs-CZ" altLang="cs-CZ" sz="3200"/>
              <a:t> </a:t>
            </a:r>
            <a:br>
              <a:rPr lang="cs-CZ" altLang="cs-CZ" sz="3200"/>
            </a:br>
            <a:endParaRPr lang="cs-CZ" altLang="cs-CZ" sz="3200"/>
          </a:p>
        </p:txBody>
      </p:sp>
      <p:sp>
        <p:nvSpPr>
          <p:cNvPr id="18435" name="Zástupný symbol pro obsah 2">
            <a:extLst>
              <a:ext uri="{FF2B5EF4-FFF2-40B4-BE49-F238E27FC236}">
                <a16:creationId xmlns:a16="http://schemas.microsoft.com/office/drawing/2014/main" id="{248753B6-A4DD-2EAC-C146-595F33532F2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b="1" dirty="0"/>
              <a:t>Fáze senzomotorické inteligence</a:t>
            </a:r>
            <a:r>
              <a:rPr lang="cs-CZ" altLang="cs-CZ" dirty="0"/>
              <a:t> – od narození do 2 let, vázána na prováděné činnosti, myšlení - </a:t>
            </a:r>
            <a:r>
              <a:rPr lang="cs-CZ" altLang="cs-CZ" b="1" dirty="0"/>
              <a:t>rozvoj vnímání a motorické aktivity,</a:t>
            </a:r>
            <a:r>
              <a:rPr lang="cs-CZ" altLang="cs-CZ" dirty="0"/>
              <a:t> nevědomý egocentrismus (nemá vědomí vlastního já, postupně se vyvíjí, začíná jednat záměrně)</a:t>
            </a:r>
          </a:p>
          <a:p>
            <a:r>
              <a:rPr lang="cs-CZ" altLang="cs-CZ" dirty="0"/>
              <a:t>Dítě dosahuje vědomí stálosti objektu (objekty existují, i když nejsou přítomné)</a:t>
            </a:r>
          </a:p>
        </p:txBody>
      </p:sp>
    </p:spTree>
    <p:extLst>
      <p:ext uri="{BB962C8B-B14F-4D97-AF65-F5344CB8AC3E}">
        <p14:creationId xmlns:p14="http://schemas.microsoft.com/office/powerpoint/2010/main" val="1373818392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42FB7-DAFF-F2ED-1D78-297E4AC5B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Nadpis 1">
            <a:extLst>
              <a:ext uri="{FF2B5EF4-FFF2-40B4-BE49-F238E27FC236}">
                <a16:creationId xmlns:a16="http://schemas.microsoft.com/office/drawing/2014/main" id="{165B9FA7-138A-671A-B9EF-102898235E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19459" name="Zástupný symbol pro obsah 2">
            <a:extLst>
              <a:ext uri="{FF2B5EF4-FFF2-40B4-BE49-F238E27FC236}">
                <a16:creationId xmlns:a16="http://schemas.microsoft.com/office/drawing/2014/main" id="{6B3FD6D1-6F5F-1C7E-E0B5-598A3CEFD3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b="1" dirty="0"/>
              <a:t>Fáze symbolického a </a:t>
            </a:r>
            <a:r>
              <a:rPr lang="cs-CZ" altLang="cs-CZ" b="1" dirty="0" err="1"/>
              <a:t>předpojmového</a:t>
            </a:r>
            <a:r>
              <a:rPr lang="cs-CZ" altLang="cs-CZ" b="1" dirty="0"/>
              <a:t> myšlení</a:t>
            </a:r>
            <a:r>
              <a:rPr lang="cs-CZ" altLang="cs-CZ" dirty="0"/>
              <a:t> – 2-4 roky, </a:t>
            </a:r>
            <a:r>
              <a:rPr lang="cs-CZ" altLang="cs-CZ" dirty="0" err="1"/>
              <a:t>předpojem</a:t>
            </a:r>
            <a:r>
              <a:rPr lang="cs-CZ" altLang="cs-CZ" dirty="0"/>
              <a:t> – nejistý význam, </a:t>
            </a:r>
            <a:r>
              <a:rPr lang="cs-CZ" altLang="cs-CZ" b="1" dirty="0"/>
              <a:t>jednoduché úsudky založené na analogii </a:t>
            </a:r>
            <a:r>
              <a:rPr lang="cs-CZ" altLang="cs-CZ" dirty="0"/>
              <a:t>mezi individuálními předměty</a:t>
            </a:r>
            <a:r>
              <a:rPr lang="cs-CZ" altLang="cs-CZ" b="1" dirty="0"/>
              <a:t>, fantazie</a:t>
            </a:r>
          </a:p>
          <a:p>
            <a:r>
              <a:rPr lang="cs-CZ" altLang="cs-CZ" b="1" dirty="0"/>
              <a:t>Fáze názorného myšlení</a:t>
            </a:r>
            <a:r>
              <a:rPr lang="cs-CZ" altLang="cs-CZ" dirty="0"/>
              <a:t> – 4-7 let, směřuje více k obecnosti, dítě uvažuje v celostních pojmech, které vznikají na základě vystižení podstatných podrobností, usuzování vázáno na vnímání nebo představování- (korálky), n</a:t>
            </a:r>
            <a:r>
              <a:rPr lang="cs-CZ" altLang="cs-CZ" b="1" dirty="0"/>
              <a:t>ázorné myšlení, </a:t>
            </a:r>
            <a:r>
              <a:rPr lang="cs-CZ" altLang="cs-CZ" b="1" dirty="0" err="1"/>
              <a:t>intuitivní</a:t>
            </a:r>
            <a:r>
              <a:rPr lang="cs-CZ" altLang="cs-CZ" dirty="0" err="1"/>
              <a:t>-těžší</a:t>
            </a:r>
            <a:r>
              <a:rPr lang="cs-CZ" altLang="cs-CZ" dirty="0"/>
              <a:t> kg železa než peří, </a:t>
            </a:r>
            <a:r>
              <a:rPr lang="cs-CZ" altLang="cs-CZ" b="1" dirty="0"/>
              <a:t>neschopné  uvažovat komplexněji</a:t>
            </a:r>
            <a:endParaRPr lang="cs-CZ" altLang="cs-CZ" dirty="0"/>
          </a:p>
          <a:p>
            <a:endParaRPr lang="cs-CZ" altLang="cs-CZ" dirty="0"/>
          </a:p>
          <a:p>
            <a:endParaRPr lang="cs-CZ" altLang="cs-CZ" dirty="0"/>
          </a:p>
          <a:p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42740374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8EB9E-8A66-183D-58A4-2FBB20711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>
            <a:extLst>
              <a:ext uri="{FF2B5EF4-FFF2-40B4-BE49-F238E27FC236}">
                <a16:creationId xmlns:a16="http://schemas.microsoft.com/office/drawing/2014/main" id="{707E34E0-3247-F349-FC3A-119E4A52C3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cs-CZ" altLang="cs-CZ" b="1"/>
            </a:br>
            <a:r>
              <a:rPr lang="cs-CZ" altLang="cs-CZ" b="1"/>
              <a:t>Fáze konkrét. logických operací</a:t>
            </a:r>
            <a:r>
              <a:rPr lang="cs-CZ" altLang="cs-CZ"/>
              <a:t> -7-11</a:t>
            </a:r>
            <a:br>
              <a:rPr lang="cs-CZ" altLang="cs-CZ"/>
            </a:br>
            <a:endParaRPr lang="cs-CZ" altLang="cs-CZ"/>
          </a:p>
        </p:txBody>
      </p:sp>
      <p:sp>
        <p:nvSpPr>
          <p:cNvPr id="20483" name="Zástupný symbol pro obsah 2">
            <a:extLst>
              <a:ext uri="{FF2B5EF4-FFF2-40B4-BE49-F238E27FC236}">
                <a16:creationId xmlns:a16="http://schemas.microsoft.com/office/drawing/2014/main" id="{32309D0C-0B77-D49B-684F-6889D26E4B5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/>
              <a:t>Žák chápe příčinné vztahy, hledá souvislosti mezi jevy, logické myšlení v oblasti konkrétních objektů, ještě ne abstraktní, méně egocentrické, zaměření na druhé </a:t>
            </a:r>
            <a:r>
              <a:rPr lang="cs-CZ" altLang="cs-CZ" b="1"/>
              <a:t>– logické usuzování, ale vázáno na konkrétní obsahy, které si může názorně představit,</a:t>
            </a:r>
            <a:r>
              <a:rPr lang="cs-CZ" altLang="cs-CZ"/>
              <a:t> konvergentní myšlení, sklon popisovat, vysvětlovat,</a:t>
            </a:r>
          </a:p>
          <a:p>
            <a:r>
              <a:rPr lang="cs-CZ" altLang="cs-CZ"/>
              <a:t> </a:t>
            </a:r>
            <a:r>
              <a:rPr lang="cs-CZ" altLang="cs-CZ" b="1"/>
              <a:t>grupování – spojovat </a:t>
            </a:r>
            <a:r>
              <a:rPr lang="cs-CZ" altLang="cs-CZ"/>
              <a:t>pojmy podle společných znaků, </a:t>
            </a:r>
            <a:r>
              <a:rPr lang="cs-CZ" altLang="cs-CZ" b="1"/>
              <a:t>vztahy mezi předměty i na pozadí vlastní zkušenosti</a:t>
            </a:r>
            <a:r>
              <a:rPr lang="cs-CZ" altLang="cs-CZ"/>
              <a:t>.</a:t>
            </a:r>
          </a:p>
          <a:p>
            <a:endParaRPr lang="cs-CZ" altLang="cs-CZ" b="1"/>
          </a:p>
          <a:p>
            <a:endParaRPr lang="cs-CZ" altLang="cs-CZ"/>
          </a:p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939745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F1C6A-9DF0-A99F-72ED-BABA87511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>
            <a:extLst>
              <a:ext uri="{FF2B5EF4-FFF2-40B4-BE49-F238E27FC236}">
                <a16:creationId xmlns:a16="http://schemas.microsoft.com/office/drawing/2014/main" id="{9759D479-D7B6-ABBF-A8E5-0492370CA9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21507" name="Zástupný symbol pro obsah 2">
            <a:extLst>
              <a:ext uri="{FF2B5EF4-FFF2-40B4-BE49-F238E27FC236}">
                <a16:creationId xmlns:a16="http://schemas.microsoft.com/office/drawing/2014/main" id="{7470C292-ADC2-9AF9-A6C8-3AB5CA55A7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b="1" dirty="0"/>
              <a:t>Fáze formálních logických operací nastává</a:t>
            </a:r>
            <a:r>
              <a:rPr lang="cs-CZ" altLang="cs-CZ" dirty="0"/>
              <a:t> 11 -12 až do dospělosti</a:t>
            </a:r>
          </a:p>
          <a:p>
            <a:r>
              <a:rPr lang="cs-CZ" altLang="cs-CZ" dirty="0"/>
              <a:t>Divergentní myšlení, </a:t>
            </a:r>
            <a:r>
              <a:rPr lang="cs-CZ" altLang="cs-CZ" b="1" dirty="0"/>
              <a:t>formální logika a abstraktní myšlení</a:t>
            </a:r>
            <a:r>
              <a:rPr lang="cs-CZ" altLang="cs-CZ" dirty="0"/>
              <a:t> - formulace hypotézy i bez přímé zkušenosti, </a:t>
            </a:r>
          </a:p>
          <a:p>
            <a:r>
              <a:rPr lang="cs-CZ" altLang="cs-CZ" dirty="0"/>
              <a:t>nová kvalita myšlenkových operací, vyvozují soudy o soudech, jsou schopni myšlenkových kombinací,</a:t>
            </a:r>
          </a:p>
          <a:p>
            <a:r>
              <a:rPr lang="cs-CZ" altLang="cs-CZ" b="1" dirty="0"/>
              <a:t> tvořivého myšlení, rozvíjení </a:t>
            </a:r>
            <a:r>
              <a:rPr lang="cs-CZ" altLang="cs-CZ" b="1" dirty="0" err="1"/>
              <a:t>metakognice</a:t>
            </a:r>
            <a:r>
              <a:rPr lang="cs-CZ" altLang="cs-CZ" b="1" dirty="0"/>
              <a:t> (vlastní myšlenkové soudy)</a:t>
            </a:r>
            <a:r>
              <a:rPr lang="cs-CZ" altLang="cs-CZ" dirty="0"/>
              <a:t>.</a:t>
            </a:r>
          </a:p>
          <a:p>
            <a:endParaRPr lang="cs-CZ" altLang="cs-CZ" dirty="0"/>
          </a:p>
          <a:p>
            <a:endParaRPr lang="cs-CZ" altLang="cs-CZ" dirty="0"/>
          </a:p>
          <a:p>
            <a:endParaRPr lang="cs-CZ" altLang="cs-CZ" dirty="0"/>
          </a:p>
          <a:p>
            <a:endParaRPr lang="cs-CZ" altLang="cs-CZ" dirty="0"/>
          </a:p>
          <a:p>
            <a:endParaRPr lang="cs-CZ" altLang="cs-CZ" dirty="0"/>
          </a:p>
          <a:p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42471809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C3568-9F85-CD4A-C052-AD290BD3B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Nadpis 1">
            <a:extLst>
              <a:ext uri="{FF2B5EF4-FFF2-40B4-BE49-F238E27FC236}">
                <a16:creationId xmlns:a16="http://schemas.microsoft.com/office/drawing/2014/main" id="{9E033D6F-D703-06F9-FE8B-2AFD4CED5C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Periodizace psychického vývoje S. Freuda</a:t>
            </a:r>
          </a:p>
        </p:txBody>
      </p:sp>
      <p:sp>
        <p:nvSpPr>
          <p:cNvPr id="27651" name="Zástupný symbol pro obsah 2">
            <a:extLst>
              <a:ext uri="{FF2B5EF4-FFF2-40B4-BE49-F238E27FC236}">
                <a16:creationId xmlns:a16="http://schemas.microsoft.com/office/drawing/2014/main" id="{BDAF5FC9-523E-112A-54E4-4964453230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cs-CZ" altLang="cs-CZ" b="1" dirty="0"/>
              <a:t>Význam raného dětství</a:t>
            </a:r>
            <a:r>
              <a:rPr lang="cs-CZ" altLang="cs-CZ" dirty="0"/>
              <a:t> pro další vývoj osobnosti</a:t>
            </a:r>
          </a:p>
          <a:p>
            <a:pPr>
              <a:buNone/>
            </a:pPr>
            <a:r>
              <a:rPr lang="cs-CZ" altLang="cs-CZ" b="1" dirty="0"/>
              <a:t>Id</a:t>
            </a:r>
            <a:r>
              <a:rPr lang="cs-CZ" altLang="cs-CZ" dirty="0"/>
              <a:t> –vrozený, pudy, nevědomý, iracionální – princip slasti </a:t>
            </a:r>
          </a:p>
          <a:p>
            <a:pPr marL="0" indent="0">
              <a:buNone/>
            </a:pPr>
            <a:r>
              <a:rPr lang="cs-CZ" altLang="cs-CZ" dirty="0"/>
              <a:t>       Chování dítěte je ovlivněno </a:t>
            </a:r>
            <a:r>
              <a:rPr lang="cs-CZ" altLang="cs-CZ" b="1" dirty="0"/>
              <a:t>principem slasti</a:t>
            </a:r>
          </a:p>
          <a:p>
            <a:r>
              <a:rPr lang="cs-CZ" altLang="cs-CZ" b="1" dirty="0"/>
              <a:t>Ego</a:t>
            </a:r>
            <a:r>
              <a:rPr lang="cs-CZ" altLang="cs-CZ" dirty="0"/>
              <a:t> – rozumová složka, rozvíjí se od raného dětství, kontroluje ID, převážně vědomá, racionální složka – princip reality</a:t>
            </a:r>
          </a:p>
          <a:p>
            <a:pPr marL="0" indent="0">
              <a:buNone/>
            </a:pPr>
            <a:r>
              <a:rPr lang="cs-CZ" altLang="cs-CZ" dirty="0"/>
              <a:t>   Vliv rodiny –</a:t>
            </a:r>
            <a:r>
              <a:rPr lang="cs-CZ" altLang="cs-CZ" b="1" dirty="0"/>
              <a:t>princip reality </a:t>
            </a:r>
            <a:r>
              <a:rPr lang="cs-CZ" altLang="cs-CZ" dirty="0"/>
              <a:t>– usměrňující vrozené pudy, pokud frustrace, tresty, posílení pocitu viny, vnitřních konfliktů -  neurotické problémy-úzkosti, pomočování…</a:t>
            </a:r>
          </a:p>
          <a:p>
            <a:r>
              <a:rPr lang="cs-CZ" altLang="cs-CZ" b="1" dirty="0"/>
              <a:t>Superego</a:t>
            </a:r>
            <a:r>
              <a:rPr lang="cs-CZ" altLang="cs-CZ" dirty="0"/>
              <a:t> – naučená složka osobnosti, vyšší regulace chování odpovídající požadavkům společnosti - </a:t>
            </a:r>
            <a:r>
              <a:rPr lang="cs-CZ" altLang="cs-CZ" b="1" dirty="0"/>
              <a:t>princip svědomí</a:t>
            </a:r>
          </a:p>
          <a:p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1630244041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B5799-6FA1-8F32-0F0E-AF74E087F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Nadpis 1">
            <a:extLst>
              <a:ext uri="{FF2B5EF4-FFF2-40B4-BE49-F238E27FC236}">
                <a16:creationId xmlns:a16="http://schemas.microsoft.com/office/drawing/2014/main" id="{307CFC02-D972-86AD-A1FE-B81AC6B895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3200"/>
              <a:t>Periodizace S. Freuda </a:t>
            </a:r>
          </a:p>
        </p:txBody>
      </p:sp>
      <p:sp>
        <p:nvSpPr>
          <p:cNvPr id="29699" name="Zástupný symbol pro obsah 2">
            <a:extLst>
              <a:ext uri="{FF2B5EF4-FFF2-40B4-BE49-F238E27FC236}">
                <a16:creationId xmlns:a16="http://schemas.microsoft.com/office/drawing/2014/main" id="{A662F09B-533D-B31E-B7ED-35BD53FBB4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b="1" dirty="0"/>
              <a:t>5 psychoanalytických stádii</a:t>
            </a:r>
          </a:p>
          <a:p>
            <a:r>
              <a:rPr lang="cs-CZ" altLang="cs-CZ" b="1" dirty="0"/>
              <a:t> – dětství má rozhodující roli ve vývoji jedince:</a:t>
            </a:r>
          </a:p>
          <a:p>
            <a:r>
              <a:rPr lang="cs-CZ" altLang="cs-CZ" b="1" dirty="0"/>
              <a:t>orální stadium</a:t>
            </a:r>
            <a:r>
              <a:rPr lang="cs-CZ" altLang="cs-CZ" dirty="0"/>
              <a:t> – do 1 roku, zdrojem slasti ústa </a:t>
            </a:r>
          </a:p>
          <a:p>
            <a:r>
              <a:rPr lang="cs-CZ" altLang="cs-CZ" b="1" dirty="0"/>
              <a:t>anální</a:t>
            </a:r>
            <a:r>
              <a:rPr lang="cs-CZ" altLang="cs-CZ" dirty="0"/>
              <a:t> – zaměřeno na anální zónu, do 3 let-zdrojem slasti vyměšování</a:t>
            </a:r>
          </a:p>
          <a:p>
            <a:r>
              <a:rPr lang="cs-CZ" altLang="cs-CZ" b="1" dirty="0"/>
              <a:t>falické</a:t>
            </a:r>
            <a:r>
              <a:rPr lang="cs-CZ" altLang="cs-CZ" dirty="0"/>
              <a:t>  - do 5 let, zvýšený zájem o genitálie a rozdíly mezi pohlavím – v tomto období řešen </a:t>
            </a:r>
            <a:r>
              <a:rPr lang="cs-CZ" altLang="cs-CZ" b="1" dirty="0"/>
              <a:t>oidipovský komplex </a:t>
            </a:r>
            <a:r>
              <a:rPr lang="cs-CZ" altLang="cs-CZ" dirty="0"/>
              <a:t>– erotické tíhnutí syna k matce a dcery k otci spojené s bázní z trestu, součást normálního vývoje, jeho </a:t>
            </a:r>
            <a:r>
              <a:rPr lang="cs-CZ" altLang="cs-CZ" b="1" dirty="0"/>
              <a:t>řešením je identifikace s rodičem stejného pohlaví</a:t>
            </a:r>
            <a:r>
              <a:rPr lang="cs-CZ" altLang="cs-CZ" dirty="0"/>
              <a:t>, pokud ne, děti jsou neurotické, potíže s adaptací…</a:t>
            </a:r>
          </a:p>
          <a:p>
            <a:endParaRPr lang="cs-CZ" altLang="cs-CZ" dirty="0"/>
          </a:p>
        </p:txBody>
      </p:sp>
      <p:sp>
        <p:nvSpPr>
          <p:cNvPr id="29700" name="Zástupný symbol pro datum 3">
            <a:extLst>
              <a:ext uri="{FF2B5EF4-FFF2-40B4-BE49-F238E27FC236}">
                <a16:creationId xmlns:a16="http://schemas.microsoft.com/office/drawing/2014/main" id="{A2F7FAEC-3C6A-8D0D-83C0-8224CEAB657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  <p:extLst>
      <p:ext uri="{BB962C8B-B14F-4D97-AF65-F5344CB8AC3E}">
        <p14:creationId xmlns:p14="http://schemas.microsoft.com/office/powerpoint/2010/main" val="1676295551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A793-1591-528E-223A-92AAF7020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Nadpis 1">
            <a:extLst>
              <a:ext uri="{FF2B5EF4-FFF2-40B4-BE49-F238E27FC236}">
                <a16:creationId xmlns:a16="http://schemas.microsoft.com/office/drawing/2014/main" id="{BB7842B2-48F3-6F21-EE3D-C121C14ED5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31747" name="Zástupný symbol pro obsah 2">
            <a:extLst>
              <a:ext uri="{FF2B5EF4-FFF2-40B4-BE49-F238E27FC236}">
                <a16:creationId xmlns:a16="http://schemas.microsoft.com/office/drawing/2014/main" id="{A30A907B-1137-944E-EDE7-099A0E0D2C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b="1"/>
              <a:t>latentní stádium</a:t>
            </a:r>
            <a:r>
              <a:rPr lang="cs-CZ" altLang="cs-CZ"/>
              <a:t> – do nástupu puberty, relativně citově klidné období, rozvoj poznávacích procesů, myšlení a dovedností; </a:t>
            </a:r>
          </a:p>
          <a:p>
            <a:r>
              <a:rPr lang="cs-CZ" altLang="cs-CZ" b="1"/>
              <a:t>genitální stádium</a:t>
            </a:r>
            <a:r>
              <a:rPr lang="cs-CZ" altLang="cs-CZ"/>
              <a:t> – schopnost vytvořit citový vztah k osobě opačného pohlaví</a:t>
            </a:r>
          </a:p>
          <a:p>
            <a:r>
              <a:rPr lang="cs-CZ" altLang="cs-CZ"/>
              <a:t>Tabuizovaná, nepřiměřená výchova – problémy i v dospělém věku </a:t>
            </a:r>
          </a:p>
        </p:txBody>
      </p:sp>
      <p:sp>
        <p:nvSpPr>
          <p:cNvPr id="31748" name="Zástupný symbol pro datum 3">
            <a:extLst>
              <a:ext uri="{FF2B5EF4-FFF2-40B4-BE49-F238E27FC236}">
                <a16:creationId xmlns:a16="http://schemas.microsoft.com/office/drawing/2014/main" id="{F47F949D-0B62-34EA-454F-67613610953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  <p:extLst>
      <p:ext uri="{BB962C8B-B14F-4D97-AF65-F5344CB8AC3E}">
        <p14:creationId xmlns:p14="http://schemas.microsoft.com/office/powerpoint/2010/main" val="1591595627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259FA-DAF7-BDD7-6F40-DD509042F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Nadpis 1">
            <a:extLst>
              <a:ext uri="{FF2B5EF4-FFF2-40B4-BE49-F238E27FC236}">
                <a16:creationId xmlns:a16="http://schemas.microsoft.com/office/drawing/2014/main" id="{3E9D7F72-D651-0CEB-0D59-BDC34DC8BF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Periodizace psychického vývoje</a:t>
            </a:r>
          </a:p>
        </p:txBody>
      </p:sp>
      <p:sp>
        <p:nvSpPr>
          <p:cNvPr id="11267" name="Zástupný symbol pro obsah 2">
            <a:extLst>
              <a:ext uri="{FF2B5EF4-FFF2-40B4-BE49-F238E27FC236}">
                <a16:creationId xmlns:a16="http://schemas.microsoft.com/office/drawing/2014/main" id="{05D1CCEA-E353-6682-7133-2AF3CF6C9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cs-CZ" dirty="0" err="1"/>
              <a:t>Erikson</a:t>
            </a:r>
            <a:r>
              <a:rPr lang="cs-CZ" dirty="0"/>
              <a:t>  -</a:t>
            </a:r>
            <a:r>
              <a:rPr lang="cs-CZ" b="1" dirty="0"/>
              <a:t> řešení psychosociálního konfliktu.</a:t>
            </a:r>
            <a:r>
              <a:rPr lang="cs-CZ" dirty="0"/>
              <a:t> Zdárné řešení přináší postup, selhání vede ke zdržení nebo ohrožení psychického vývoje. </a:t>
            </a:r>
          </a:p>
          <a:p>
            <a:pPr>
              <a:defRPr/>
            </a:pPr>
            <a:r>
              <a:rPr lang="cs-CZ" dirty="0"/>
              <a:t>Rané dětství –  (Jistota – nejistota)  kvalita vztahů – matka – dítě</a:t>
            </a:r>
          </a:p>
          <a:p>
            <a:pPr>
              <a:defRPr/>
            </a:pPr>
            <a:r>
              <a:rPr lang="cs-CZ" dirty="0"/>
              <a:t> 1 a půl až 3 roky (autonomie – pochybnost)</a:t>
            </a:r>
          </a:p>
          <a:p>
            <a:pPr>
              <a:defRPr/>
            </a:pPr>
            <a:r>
              <a:rPr lang="cs-CZ" dirty="0"/>
              <a:t> 3 až 5 a půl (iniciativa – pocit viny). Vytváří se lidské svědomí </a:t>
            </a:r>
          </a:p>
          <a:p>
            <a:r>
              <a:rPr lang="cs-CZ" altLang="cs-CZ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aktivita dítěte, období hry, začíná se tvořit sebevědomí</a:t>
            </a:r>
          </a:p>
          <a:p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začíná </a:t>
            </a:r>
            <a:r>
              <a:rPr lang="cs-CZ" altLang="cs-CZ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samo sebe hodnotit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svoje chování, orientuje se na to, aby nebylo potrestáno</a:t>
            </a:r>
          </a:p>
          <a:p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dítěti se nesmí vzít jeho aktivita, chuť poznávat, prozkoumávat, podpořit zvídavost – není dobré nevysvětlovat, trestat dítě, tabuizovat </a:t>
            </a:r>
          </a:p>
          <a:p>
            <a:pPr>
              <a:defRPr/>
            </a:pPr>
            <a:endParaRPr lang="cs-CZ" dirty="0"/>
          </a:p>
          <a:p>
            <a:pPr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928696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48E4C-01B4-308A-E65C-C7E710DCA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Nadpis 1">
            <a:extLst>
              <a:ext uri="{FF2B5EF4-FFF2-40B4-BE49-F238E27FC236}">
                <a16:creationId xmlns:a16="http://schemas.microsoft.com/office/drawing/2014/main" id="{BFF37BAB-7257-397F-4698-772CC8AF35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Snaživost – méněcennost- 6-12</a:t>
            </a:r>
            <a:endParaRPr lang="cs-CZ" altLang="cs-CZ"/>
          </a:p>
        </p:txBody>
      </p:sp>
      <p:sp>
        <p:nvSpPr>
          <p:cNvPr id="24579" name="Zástupný obsah 2">
            <a:extLst>
              <a:ext uri="{FF2B5EF4-FFF2-40B4-BE49-F238E27FC236}">
                <a16:creationId xmlns:a16="http://schemas.microsoft.com/office/drawing/2014/main" id="{68F24889-CC25-85F7-B0FC-A857FFAC85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>
                <a:solidFill>
                  <a:srgbClr val="000000"/>
                </a:solidFill>
                <a:latin typeface="Myriad Pro"/>
              </a:rPr>
              <a:t>účinná síla je </a:t>
            </a:r>
            <a:r>
              <a:rPr lang="cs-CZ" altLang="cs-CZ" b="1">
                <a:solidFill>
                  <a:srgbClr val="000000"/>
                </a:solidFill>
                <a:latin typeface="Myriad Pro"/>
              </a:rPr>
              <a:t>kompenzace</a:t>
            </a:r>
            <a:endParaRPr lang="cs-CZ" altLang="cs-CZ">
              <a:solidFill>
                <a:srgbClr val="000000"/>
              </a:solidFill>
              <a:latin typeface="Myriad Pro"/>
            </a:endParaRPr>
          </a:p>
          <a:p>
            <a:r>
              <a:rPr lang="cs-CZ" altLang="cs-CZ">
                <a:solidFill>
                  <a:srgbClr val="000000"/>
                </a:solidFill>
                <a:latin typeface="Myriad Pro"/>
              </a:rPr>
              <a:t>ve škole se poprvé začne </a:t>
            </a:r>
            <a:r>
              <a:rPr lang="cs-CZ" altLang="cs-CZ" b="1">
                <a:solidFill>
                  <a:srgbClr val="000000"/>
                </a:solidFill>
                <a:latin typeface="Myriad Pro"/>
              </a:rPr>
              <a:t>poměřovat se spolužáky </a:t>
            </a:r>
            <a:r>
              <a:rPr lang="cs-CZ" altLang="cs-CZ">
                <a:solidFill>
                  <a:srgbClr val="000000"/>
                </a:solidFill>
                <a:latin typeface="Myriad Pro"/>
              </a:rPr>
              <a:t>(ve školce má dítě ještě nereálný sebeobraz a nejsou tam výkonové testy)</a:t>
            </a:r>
          </a:p>
          <a:p>
            <a:r>
              <a:rPr lang="cs-CZ" altLang="cs-CZ">
                <a:solidFill>
                  <a:srgbClr val="000000"/>
                </a:solidFill>
                <a:latin typeface="Myriad Pro"/>
              </a:rPr>
              <a:t>Dochází ke </a:t>
            </a:r>
            <a:r>
              <a:rPr lang="cs-CZ" altLang="cs-CZ" b="1">
                <a:solidFill>
                  <a:srgbClr val="000000"/>
                </a:solidFill>
                <a:latin typeface="Myriad Pro"/>
              </a:rPr>
              <a:t>srovnávání,</a:t>
            </a:r>
            <a:r>
              <a:rPr lang="cs-CZ" altLang="cs-CZ">
                <a:solidFill>
                  <a:srgbClr val="000000"/>
                </a:solidFill>
                <a:latin typeface="Myriad Pro"/>
              </a:rPr>
              <a:t> lepší, horší než ten druhý, snaha být dobrým žákem, potřeba úspěchu!!! Nutné oceňovat i za drobné pokroky vůči sobě samému</a:t>
            </a:r>
          </a:p>
          <a:p>
            <a:r>
              <a:rPr lang="cs-CZ" altLang="cs-CZ">
                <a:solidFill>
                  <a:srgbClr val="000000"/>
                </a:solidFill>
                <a:latin typeface="Myriad Pro"/>
              </a:rPr>
              <a:t>Důležitý je pozitivní přístup, zažití úspěchu proti méněcennosti…, proto snižování sebevědomí</a:t>
            </a:r>
            <a:endParaRPr lang="cs-CZ" altLang="cs-CZ"/>
          </a:p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092836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3E6B1-BE47-0713-F208-B5CB9C080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Nadpis 1">
            <a:extLst>
              <a:ext uri="{FF2B5EF4-FFF2-40B4-BE49-F238E27FC236}">
                <a16:creationId xmlns:a16="http://schemas.microsoft.com/office/drawing/2014/main" id="{8B195E07-C153-E433-5ACE-F04790949B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>
                <a:solidFill>
                  <a:srgbClr val="474747"/>
                </a:solidFill>
                <a:latin typeface="Roboto" panose="02000000000000000000" pitchFamily="2" charset="0"/>
              </a:rPr>
              <a:t>Identita × nejistota 12-16</a:t>
            </a:r>
            <a:endParaRPr lang="cs-CZ" altLang="cs-CZ"/>
          </a:p>
        </p:txBody>
      </p:sp>
      <p:sp>
        <p:nvSpPr>
          <p:cNvPr id="25603" name="Zástupný obsah 2">
            <a:extLst>
              <a:ext uri="{FF2B5EF4-FFF2-40B4-BE49-F238E27FC236}">
                <a16:creationId xmlns:a16="http://schemas.microsoft.com/office/drawing/2014/main" id="{1DD927CB-6F98-AFC6-81BE-1F14E798D3B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>
                <a:solidFill>
                  <a:srgbClr val="000000"/>
                </a:solidFill>
                <a:latin typeface="Myriad Pro"/>
              </a:rPr>
              <a:t>Citová nejistota dospívajících</a:t>
            </a:r>
          </a:p>
          <a:p>
            <a:r>
              <a:rPr lang="cs-CZ" altLang="cs-CZ">
                <a:solidFill>
                  <a:srgbClr val="000000"/>
                </a:solidFill>
                <a:latin typeface="Myriad Pro"/>
              </a:rPr>
              <a:t>Účinná síla je </a:t>
            </a:r>
            <a:r>
              <a:rPr lang="cs-CZ" altLang="cs-CZ" b="1">
                <a:solidFill>
                  <a:srgbClr val="000000"/>
                </a:solidFill>
                <a:latin typeface="Myriad Pro"/>
              </a:rPr>
              <a:t>poctivost</a:t>
            </a:r>
            <a:endParaRPr lang="cs-CZ" altLang="cs-CZ">
              <a:solidFill>
                <a:srgbClr val="000000"/>
              </a:solidFill>
              <a:latin typeface="Myriad Pro"/>
            </a:endParaRPr>
          </a:p>
          <a:p>
            <a:r>
              <a:rPr lang="cs-CZ" altLang="cs-CZ" b="1">
                <a:solidFill>
                  <a:srgbClr val="000000"/>
                </a:solidFill>
                <a:latin typeface="Myriad Pro"/>
              </a:rPr>
              <a:t>hledání vlastní identity, vzdalují se autoritám </a:t>
            </a:r>
            <a:r>
              <a:rPr lang="cs-CZ" altLang="cs-CZ">
                <a:solidFill>
                  <a:srgbClr val="000000"/>
                </a:solidFill>
                <a:latin typeface="Myriad Pro"/>
              </a:rPr>
              <a:t>- nejistota ze své pozice mezi lidmi – jak mě berou ostatní</a:t>
            </a:r>
          </a:p>
          <a:p>
            <a:r>
              <a:rPr lang="cs-CZ" altLang="cs-CZ">
                <a:solidFill>
                  <a:srgbClr val="000000"/>
                </a:solidFill>
                <a:latin typeface="Myriad Pro"/>
              </a:rPr>
              <a:t>Identita znamená jedinečnost, nejistota končí sebepřijetím, souvisí s přijetím v sociální vrstevnické skupině</a:t>
            </a:r>
          </a:p>
          <a:p>
            <a:r>
              <a:rPr lang="cs-CZ" altLang="cs-CZ">
                <a:solidFill>
                  <a:srgbClr val="000000"/>
                </a:solidFill>
                <a:latin typeface="Myriad Pro"/>
              </a:rPr>
              <a:t>Ambivalence – zapadnout do skupiny, zároveň vnímat svoji jedinečnost</a:t>
            </a:r>
          </a:p>
          <a:p>
            <a:r>
              <a:rPr lang="cs-CZ" altLang="cs-CZ">
                <a:solidFill>
                  <a:srgbClr val="000000"/>
                </a:solidFill>
                <a:latin typeface="Myriad Pro"/>
              </a:rPr>
              <a:t>Velké pokroky v kognitivní oblasti, ale citová nevyrovnanost</a:t>
            </a:r>
          </a:p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166663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933C0-BFE9-7809-C652-27FD0EB4C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Nadpis 1">
            <a:extLst>
              <a:ext uri="{FF2B5EF4-FFF2-40B4-BE49-F238E27FC236}">
                <a16:creationId xmlns:a16="http://schemas.microsoft.com/office/drawing/2014/main" id="{5B6FA682-A5BB-0DD6-F5FE-EFC44E2BB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cs-CZ" dirty="0"/>
              <a:t>Periodizace psychického vývoje- </a:t>
            </a:r>
            <a:r>
              <a:rPr lang="cs-CZ" dirty="0" err="1"/>
              <a:t>Erikson</a:t>
            </a:r>
            <a:endParaRPr lang="cs-CZ" dirty="0"/>
          </a:p>
        </p:txBody>
      </p:sp>
      <p:sp>
        <p:nvSpPr>
          <p:cNvPr id="26627" name="Zástupný symbol pro obsah 2">
            <a:extLst>
              <a:ext uri="{FF2B5EF4-FFF2-40B4-BE49-F238E27FC236}">
                <a16:creationId xmlns:a16="http://schemas.microsoft.com/office/drawing/2014/main" id="{813E1799-DD90-AE91-6194-7044859310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sz="2400" b="1" dirty="0"/>
              <a:t>Stadium mladší dospělost (intimita – izolace</a:t>
            </a:r>
            <a:r>
              <a:rPr lang="cs-CZ" altLang="cs-CZ" sz="2400" dirty="0"/>
              <a:t>), 20-25 let,  je ve znamení odhodlání nechat splynout nabytou identitu s identitou druhého člověka a překonat tak pocit izolace; rizikem-neschopnost přijmout intimitu…</a:t>
            </a:r>
          </a:p>
          <a:p>
            <a:r>
              <a:rPr lang="cs-CZ" altLang="cs-CZ" sz="2400" b="1" dirty="0"/>
              <a:t>Stadium střední dospělost (</a:t>
            </a:r>
            <a:r>
              <a:rPr lang="cs-CZ" altLang="cs-CZ" sz="2400" b="1" dirty="0" err="1"/>
              <a:t>generativita</a:t>
            </a:r>
            <a:r>
              <a:rPr lang="cs-CZ" altLang="cs-CZ" sz="2400" b="1" dirty="0"/>
              <a:t>  (vytváření hodnot)– zaujetí sebou samým)-</a:t>
            </a:r>
            <a:r>
              <a:rPr lang="cs-CZ" altLang="cs-CZ" sz="2400" dirty="0"/>
              <a:t> 25-50 let, budování tvůrčího přesahu vlastní fyzické osoby, jde o rozvoj,</a:t>
            </a:r>
            <a:r>
              <a:rPr lang="cs-CZ" altLang="cs-CZ" sz="2400" b="1" dirty="0"/>
              <a:t> tvoření proti </a:t>
            </a:r>
            <a:r>
              <a:rPr lang="cs-CZ" altLang="cs-CZ" sz="2400" b="1" dirty="0" err="1"/>
              <a:t>stahnaci</a:t>
            </a:r>
            <a:endParaRPr lang="cs-CZ" altLang="cs-CZ" sz="2400" dirty="0"/>
          </a:p>
          <a:p>
            <a:r>
              <a:rPr lang="cs-CZ" altLang="cs-CZ" sz="2400" b="1" dirty="0"/>
              <a:t>Po 50.roce (integrita – zoufalství)</a:t>
            </a:r>
            <a:r>
              <a:rPr lang="cs-CZ" altLang="cs-CZ" sz="2400" dirty="0"/>
              <a:t>  -ztotožnění se s dosavadním životem ve všech jeho podobách. </a:t>
            </a:r>
            <a:r>
              <a:rPr lang="cs-CZ" altLang="cs-CZ" sz="2400" b="1" dirty="0"/>
              <a:t>Toto období je výsledkem předcházejících etap.     </a:t>
            </a:r>
            <a:endParaRPr lang="cs-CZ" altLang="cs-CZ" sz="2400" dirty="0"/>
          </a:p>
          <a:p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1931473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Nadpis 1">
            <a:extLst>
              <a:ext uri="{FF2B5EF4-FFF2-40B4-BE49-F238E27FC236}">
                <a16:creationId xmlns:a16="http://schemas.microsoft.com/office/drawing/2014/main" id="{BFD1F201-674E-A391-F927-9694B9E3B2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      Rodina, výchova, morální rozvoj</a:t>
            </a:r>
          </a:p>
        </p:txBody>
      </p:sp>
      <p:sp>
        <p:nvSpPr>
          <p:cNvPr id="25603" name="Zástupný symbol pro obsah 2">
            <a:extLst>
              <a:ext uri="{FF2B5EF4-FFF2-40B4-BE49-F238E27FC236}">
                <a16:creationId xmlns:a16="http://schemas.microsoft.com/office/drawing/2014/main" id="{2FFC1332-5BCD-1DA9-C3F0-3DB5D49B200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sk-SK" altLang="cs-CZ" dirty="0" err="1"/>
              <a:t>znát</a:t>
            </a:r>
            <a:r>
              <a:rPr lang="sk-SK" altLang="cs-CZ" dirty="0"/>
              <a:t> </a:t>
            </a:r>
            <a:r>
              <a:rPr lang="sk-SK" altLang="cs-CZ" dirty="0" err="1"/>
              <a:t>pozici</a:t>
            </a:r>
            <a:r>
              <a:rPr lang="sk-SK" altLang="cs-CZ" dirty="0"/>
              <a:t> </a:t>
            </a:r>
            <a:r>
              <a:rPr lang="sk-SK" altLang="cs-CZ" dirty="0" err="1"/>
              <a:t>dítěte</a:t>
            </a:r>
            <a:r>
              <a:rPr lang="sk-SK" altLang="cs-CZ" dirty="0"/>
              <a:t> v </a:t>
            </a:r>
            <a:r>
              <a:rPr lang="sk-SK" altLang="cs-CZ" dirty="0" err="1"/>
              <a:t>rodině</a:t>
            </a:r>
            <a:r>
              <a:rPr lang="sk-SK" altLang="cs-CZ" dirty="0"/>
              <a:t>, </a:t>
            </a:r>
            <a:r>
              <a:rPr lang="sk-SK" altLang="cs-CZ" dirty="0" err="1"/>
              <a:t>mezi</a:t>
            </a:r>
            <a:r>
              <a:rPr lang="sk-SK" altLang="cs-CZ" dirty="0"/>
              <a:t> </a:t>
            </a:r>
            <a:r>
              <a:rPr lang="sk-SK" altLang="cs-CZ" dirty="0" err="1"/>
              <a:t>sourozenci</a:t>
            </a:r>
            <a:r>
              <a:rPr lang="sk-SK" altLang="cs-CZ" dirty="0"/>
              <a:t> </a:t>
            </a:r>
          </a:p>
          <a:p>
            <a:r>
              <a:rPr lang="sk-SK" altLang="cs-CZ" dirty="0"/>
              <a:t>komu </a:t>
            </a:r>
            <a:r>
              <a:rPr lang="sk-SK" altLang="cs-CZ" dirty="0" err="1"/>
              <a:t>se</a:t>
            </a:r>
            <a:r>
              <a:rPr lang="sk-SK" altLang="cs-CZ" dirty="0"/>
              <a:t> </a:t>
            </a:r>
            <a:r>
              <a:rPr lang="sk-SK" altLang="cs-CZ" dirty="0" err="1"/>
              <a:t>svěřuje</a:t>
            </a:r>
            <a:r>
              <a:rPr lang="sk-SK" altLang="cs-CZ" dirty="0"/>
              <a:t>, za kým chodí, </a:t>
            </a:r>
            <a:r>
              <a:rPr lang="sk-SK" altLang="cs-CZ" dirty="0" err="1"/>
              <a:t>když</a:t>
            </a:r>
            <a:r>
              <a:rPr lang="sk-SK" altLang="cs-CZ" dirty="0"/>
              <a:t> </a:t>
            </a:r>
            <a:r>
              <a:rPr lang="sk-SK" altLang="cs-CZ" dirty="0" err="1"/>
              <a:t>řeší</a:t>
            </a:r>
            <a:r>
              <a:rPr lang="sk-SK" altLang="cs-CZ" dirty="0"/>
              <a:t> </a:t>
            </a:r>
            <a:r>
              <a:rPr lang="sk-SK" altLang="cs-CZ" dirty="0" err="1"/>
              <a:t>nějaký</a:t>
            </a:r>
            <a:r>
              <a:rPr lang="sk-SK" altLang="cs-CZ" dirty="0"/>
              <a:t> problém,</a:t>
            </a:r>
          </a:p>
          <a:p>
            <a:r>
              <a:rPr lang="sk-SK" altLang="cs-CZ" dirty="0" err="1"/>
              <a:t>kdo</a:t>
            </a:r>
            <a:r>
              <a:rPr lang="sk-SK" altLang="cs-CZ" dirty="0"/>
              <a:t> z rodiny </a:t>
            </a:r>
            <a:r>
              <a:rPr lang="sk-SK" altLang="cs-CZ" dirty="0" err="1"/>
              <a:t>se</a:t>
            </a:r>
            <a:r>
              <a:rPr lang="sk-SK" altLang="cs-CZ" dirty="0"/>
              <a:t> stará o jeho </a:t>
            </a:r>
            <a:r>
              <a:rPr lang="sk-SK" altLang="cs-CZ" dirty="0" err="1"/>
              <a:t>přípravu</a:t>
            </a:r>
            <a:r>
              <a:rPr lang="sk-SK" altLang="cs-CZ" dirty="0"/>
              <a:t> do školy, </a:t>
            </a:r>
            <a:r>
              <a:rPr lang="sk-SK" altLang="cs-CZ" dirty="0" err="1"/>
              <a:t>jaké</a:t>
            </a:r>
            <a:r>
              <a:rPr lang="sk-SK" altLang="cs-CZ" dirty="0"/>
              <a:t> povinnosti má </a:t>
            </a:r>
            <a:r>
              <a:rPr lang="sk-SK" altLang="cs-CZ" dirty="0" err="1"/>
              <a:t>žák</a:t>
            </a:r>
            <a:r>
              <a:rPr lang="sk-SK" altLang="cs-CZ" dirty="0"/>
              <a:t> v </a:t>
            </a:r>
            <a:r>
              <a:rPr lang="sk-SK" altLang="cs-CZ" dirty="0" err="1"/>
              <a:t>rodině</a:t>
            </a:r>
            <a:r>
              <a:rPr lang="sk-SK" altLang="cs-CZ" dirty="0"/>
              <a:t>,</a:t>
            </a:r>
          </a:p>
          <a:p>
            <a:r>
              <a:rPr lang="sk-SK" altLang="cs-CZ" dirty="0" err="1"/>
              <a:t>jaké</a:t>
            </a:r>
            <a:r>
              <a:rPr lang="sk-SK" altLang="cs-CZ" dirty="0"/>
              <a:t> </a:t>
            </a:r>
            <a:r>
              <a:rPr lang="sk-SK" altLang="cs-CZ" dirty="0" err="1"/>
              <a:t>následují</a:t>
            </a:r>
            <a:r>
              <a:rPr lang="sk-SK" altLang="cs-CZ" dirty="0"/>
              <a:t> tresty a výchovná </a:t>
            </a:r>
            <a:r>
              <a:rPr lang="sk-SK" altLang="cs-CZ" dirty="0" err="1"/>
              <a:t>opatření</a:t>
            </a:r>
            <a:r>
              <a:rPr lang="sk-SK" altLang="cs-CZ" dirty="0"/>
              <a:t>, </a:t>
            </a:r>
            <a:r>
              <a:rPr lang="sk-SK" altLang="cs-CZ" dirty="0" err="1"/>
              <a:t>pokud</a:t>
            </a:r>
            <a:r>
              <a:rPr lang="sk-SK" altLang="cs-CZ" dirty="0"/>
              <a:t> je jedinec </a:t>
            </a:r>
            <a:r>
              <a:rPr lang="sk-SK" altLang="cs-CZ" dirty="0" err="1"/>
              <a:t>neúspěšný</a:t>
            </a:r>
            <a:r>
              <a:rPr lang="sk-SK" altLang="cs-CZ" dirty="0"/>
              <a:t>…</a:t>
            </a:r>
            <a:endParaRPr lang="cs-CZ" altLang="cs-CZ" dirty="0"/>
          </a:p>
          <a:p>
            <a:r>
              <a:rPr lang="cs-CZ" altLang="cs-CZ" dirty="0"/>
              <a:t>Jak rodina zabezpečuje potřeby dítěte, jeho osobní a sociální rozvoj</a:t>
            </a:r>
          </a:p>
        </p:txBody>
      </p:sp>
      <p:sp>
        <p:nvSpPr>
          <p:cNvPr id="25604" name="Zástupný symbol pro datum 3">
            <a:extLst>
              <a:ext uri="{FF2B5EF4-FFF2-40B4-BE49-F238E27FC236}">
                <a16:creationId xmlns:a16="http://schemas.microsoft.com/office/drawing/2014/main" id="{B9480896-6CC8-E5A1-49BA-E6A5B8EFDFC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Nadpis 1">
            <a:extLst>
              <a:ext uri="{FF2B5EF4-FFF2-40B4-BE49-F238E27FC236}">
                <a16:creationId xmlns:a16="http://schemas.microsoft.com/office/drawing/2014/main" id="{D2B31611-F176-F327-E714-49C3390224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Typologie dysfunkčních rodin a k nim náležející výchovy</a:t>
            </a:r>
          </a:p>
        </p:txBody>
      </p:sp>
      <p:sp>
        <p:nvSpPr>
          <p:cNvPr id="26627" name="Zástupný symbol pro obsah 2">
            <a:extLst>
              <a:ext uri="{FF2B5EF4-FFF2-40B4-BE49-F238E27FC236}">
                <a16:creationId xmlns:a16="http://schemas.microsoft.com/office/drawing/2014/main" id="{91D5A575-DBCF-FB81-5A88-C15F4AB3D2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sk-SK" altLang="cs-CZ" b="1"/>
              <a:t>výchova nezralá</a:t>
            </a:r>
            <a:r>
              <a:rPr lang="sk-SK" altLang="cs-CZ"/>
              <a:t>, nejednotná</a:t>
            </a:r>
            <a:r>
              <a:rPr lang="sk-SK" altLang="cs-CZ" b="1"/>
              <a:t>, nezralá rodina</a:t>
            </a:r>
            <a:r>
              <a:rPr lang="sk-SK" altLang="cs-CZ"/>
              <a:t> – nesrovnané životní hodnoty, chybí zkušenosti, sociální, ekonomická nezralost</a:t>
            </a:r>
            <a:endParaRPr lang="cs-CZ" altLang="cs-CZ"/>
          </a:p>
          <a:p>
            <a:r>
              <a:rPr lang="sk-SK" altLang="cs-CZ" b="1"/>
              <a:t>výchova vyvolávající citové strádání</a:t>
            </a:r>
            <a:r>
              <a:rPr lang="sk-SK" altLang="cs-CZ"/>
              <a:t>, </a:t>
            </a:r>
            <a:r>
              <a:rPr lang="sk-SK" altLang="cs-CZ" b="1"/>
              <a:t>přetížená rodina</a:t>
            </a:r>
            <a:r>
              <a:rPr lang="sk-SK" altLang="cs-CZ"/>
              <a:t> – časté konflikty, nemoci, citové strádání…, zátěž pro každého člena rodiny</a:t>
            </a:r>
            <a:endParaRPr lang="cs-CZ" altLang="cs-CZ"/>
          </a:p>
          <a:p>
            <a:endParaRPr lang="cs-CZ" altLang="cs-CZ"/>
          </a:p>
        </p:txBody>
      </p:sp>
      <p:sp>
        <p:nvSpPr>
          <p:cNvPr id="26628" name="Zástupný symbol pro datum 3">
            <a:extLst>
              <a:ext uri="{FF2B5EF4-FFF2-40B4-BE49-F238E27FC236}">
                <a16:creationId xmlns:a16="http://schemas.microsoft.com/office/drawing/2014/main" id="{7BDBA95D-2F7B-1DEE-43D4-B16BC594E92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Nadpis 1">
            <a:extLst>
              <a:ext uri="{FF2B5EF4-FFF2-40B4-BE49-F238E27FC236}">
                <a16:creationId xmlns:a16="http://schemas.microsoft.com/office/drawing/2014/main" id="{7E6DB850-0FB0-C67E-E178-579A870C5F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Typologie nefunkčních rodin a k nim náležející výchovy</a:t>
            </a:r>
          </a:p>
        </p:txBody>
      </p:sp>
      <p:sp>
        <p:nvSpPr>
          <p:cNvPr id="27651" name="Zástupný symbol pro obsah 2">
            <a:extLst>
              <a:ext uri="{FF2B5EF4-FFF2-40B4-BE49-F238E27FC236}">
                <a16:creationId xmlns:a16="http://schemas.microsoft.com/office/drawing/2014/main" id="{C550E9CF-79FE-3436-A69F-2D52F83E6F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sk-SK" altLang="cs-CZ" b="1" dirty="0"/>
              <a:t>výchova </a:t>
            </a:r>
            <a:r>
              <a:rPr lang="sk-SK" altLang="cs-CZ" b="1" dirty="0" err="1"/>
              <a:t>neodpouštějící</a:t>
            </a:r>
            <a:r>
              <a:rPr lang="sk-SK" altLang="cs-CZ" b="1" dirty="0"/>
              <a:t> </a:t>
            </a:r>
            <a:r>
              <a:rPr lang="sk-SK" altLang="cs-CZ" dirty="0"/>
              <a:t>- </a:t>
            </a:r>
            <a:r>
              <a:rPr lang="sk-SK" altLang="cs-CZ" b="1" dirty="0" err="1"/>
              <a:t>ambiciozní</a:t>
            </a:r>
            <a:r>
              <a:rPr lang="sk-SK" altLang="cs-CZ" b="1" dirty="0"/>
              <a:t> rodina</a:t>
            </a:r>
            <a:r>
              <a:rPr lang="sk-SK" altLang="cs-CZ" dirty="0"/>
              <a:t> – vysoký </a:t>
            </a:r>
            <a:r>
              <a:rPr lang="sk-SK" altLang="cs-CZ" dirty="0" err="1"/>
              <a:t>standard</a:t>
            </a:r>
            <a:r>
              <a:rPr lang="sk-SK" altLang="cs-CZ" dirty="0"/>
              <a:t>, vysoká aspirační úroveň, vysoké nároky na </a:t>
            </a:r>
            <a:r>
              <a:rPr lang="sk-SK" altLang="cs-CZ" dirty="0" err="1"/>
              <a:t>dítě</a:t>
            </a:r>
            <a:endParaRPr lang="cs-CZ" altLang="cs-CZ" dirty="0"/>
          </a:p>
          <a:p>
            <a:r>
              <a:rPr lang="sk-SK" altLang="cs-CZ" b="1" dirty="0"/>
              <a:t>perfekcionistická rodina </a:t>
            </a:r>
            <a:r>
              <a:rPr lang="sk-SK" altLang="cs-CZ" dirty="0"/>
              <a:t>– permanentní </a:t>
            </a:r>
            <a:r>
              <a:rPr lang="sk-SK" altLang="cs-CZ" dirty="0" err="1"/>
              <a:t>zátěž</a:t>
            </a:r>
            <a:r>
              <a:rPr lang="sk-SK" altLang="cs-CZ" dirty="0"/>
              <a:t> na </a:t>
            </a:r>
            <a:r>
              <a:rPr lang="sk-SK" altLang="cs-CZ" dirty="0" err="1"/>
              <a:t>dítě</a:t>
            </a:r>
            <a:endParaRPr lang="cs-CZ" altLang="cs-CZ" dirty="0"/>
          </a:p>
          <a:p>
            <a:r>
              <a:rPr lang="sk-SK" altLang="cs-CZ" b="1" dirty="0"/>
              <a:t>výchova </a:t>
            </a:r>
            <a:r>
              <a:rPr lang="sk-SK" altLang="cs-CZ" b="1" dirty="0" err="1"/>
              <a:t>trestající</a:t>
            </a:r>
            <a:r>
              <a:rPr lang="sk-SK" altLang="cs-CZ" b="1" dirty="0"/>
              <a:t> -  </a:t>
            </a:r>
            <a:r>
              <a:rPr lang="sk-SK" altLang="cs-CZ" b="1" dirty="0" err="1"/>
              <a:t>autoritářská</a:t>
            </a:r>
            <a:r>
              <a:rPr lang="sk-SK" altLang="cs-CZ" b="1" dirty="0"/>
              <a:t> rodina </a:t>
            </a:r>
            <a:r>
              <a:rPr lang="sk-SK" altLang="cs-CZ" dirty="0"/>
              <a:t>– </a:t>
            </a:r>
            <a:r>
              <a:rPr lang="sk-SK" altLang="cs-CZ" dirty="0" err="1"/>
              <a:t>vyžadující</a:t>
            </a:r>
            <a:r>
              <a:rPr lang="sk-SK" altLang="cs-CZ" dirty="0"/>
              <a:t> od </a:t>
            </a:r>
            <a:r>
              <a:rPr lang="sk-SK" altLang="cs-CZ" dirty="0" err="1"/>
              <a:t>dítěte</a:t>
            </a:r>
            <a:r>
              <a:rPr lang="sk-SK" altLang="cs-CZ" dirty="0"/>
              <a:t> slepou </a:t>
            </a:r>
            <a:r>
              <a:rPr lang="sk-SK" altLang="cs-CZ" dirty="0" err="1"/>
              <a:t>poslušnost</a:t>
            </a:r>
            <a:r>
              <a:rPr lang="sk-SK" altLang="cs-CZ" dirty="0"/>
              <a:t>,  </a:t>
            </a:r>
            <a:r>
              <a:rPr lang="sk-SK" altLang="cs-CZ" dirty="0" err="1"/>
              <a:t>trestající</a:t>
            </a:r>
            <a:r>
              <a:rPr lang="sk-SK" altLang="cs-CZ" dirty="0"/>
              <a:t> rodina, </a:t>
            </a:r>
            <a:r>
              <a:rPr lang="sk-SK" altLang="cs-CZ" dirty="0" err="1"/>
              <a:t>vyznačující</a:t>
            </a:r>
            <a:r>
              <a:rPr lang="sk-SK" altLang="cs-CZ" dirty="0"/>
              <a:t> </a:t>
            </a:r>
            <a:r>
              <a:rPr lang="sk-SK" altLang="cs-CZ" dirty="0" err="1"/>
              <a:t>se</a:t>
            </a:r>
            <a:r>
              <a:rPr lang="sk-SK" altLang="cs-CZ" dirty="0"/>
              <a:t> </a:t>
            </a:r>
            <a:r>
              <a:rPr lang="sk-SK" altLang="cs-CZ" dirty="0" err="1"/>
              <a:t>příkazy</a:t>
            </a:r>
            <a:r>
              <a:rPr lang="sk-SK" altLang="cs-CZ" dirty="0"/>
              <a:t> a zákazy</a:t>
            </a:r>
            <a:endParaRPr lang="cs-CZ" altLang="cs-CZ" dirty="0"/>
          </a:p>
          <a:p>
            <a:endParaRPr lang="cs-CZ" altLang="cs-CZ" dirty="0"/>
          </a:p>
        </p:txBody>
      </p:sp>
      <p:sp>
        <p:nvSpPr>
          <p:cNvPr id="27652" name="Zástupný symbol pro datum 3">
            <a:extLst>
              <a:ext uri="{FF2B5EF4-FFF2-40B4-BE49-F238E27FC236}">
                <a16:creationId xmlns:a16="http://schemas.microsoft.com/office/drawing/2014/main" id="{7F63C8F8-F0ED-5975-1F6E-E6D8B3B74FB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Nadpis 1">
            <a:extLst>
              <a:ext uri="{FF2B5EF4-FFF2-40B4-BE49-F238E27FC236}">
                <a16:creationId xmlns:a16="http://schemas.microsoft.com/office/drawing/2014/main" id="{80E1C98F-D241-72DB-93ED-0530ECA7F5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Typologie nefunkčních rodin a k nim náležející výchovy</a:t>
            </a:r>
          </a:p>
        </p:txBody>
      </p:sp>
      <p:sp>
        <p:nvSpPr>
          <p:cNvPr id="28675" name="Zástupný symbol pro obsah 2">
            <a:extLst>
              <a:ext uri="{FF2B5EF4-FFF2-40B4-BE49-F238E27FC236}">
                <a16:creationId xmlns:a16="http://schemas.microsoft.com/office/drawing/2014/main" id="{B90802C3-FA17-CD59-0530-E0EA8064DA8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sk-SK" altLang="cs-CZ" b="1"/>
              <a:t>Výchova liberální </a:t>
            </a:r>
            <a:r>
              <a:rPr lang="sk-SK" altLang="cs-CZ"/>
              <a:t>– nedostatek řádu, programu, cílů, dítě nemá pevná pravidla ani hranice</a:t>
            </a:r>
            <a:endParaRPr lang="cs-CZ" altLang="cs-CZ"/>
          </a:p>
          <a:p>
            <a:r>
              <a:rPr lang="sk-SK" altLang="cs-CZ" b="1"/>
              <a:t>výchova odkládající  </a:t>
            </a:r>
            <a:r>
              <a:rPr lang="sk-SK" altLang="cs-CZ"/>
              <a:t>- narušení citového zrání dítěte, dítě nemá uspokojenu základní potřebu – potřebu bezpečí a jistoty</a:t>
            </a:r>
            <a:endParaRPr lang="cs-CZ" altLang="cs-CZ"/>
          </a:p>
          <a:p>
            <a:endParaRPr lang="cs-CZ" altLang="cs-CZ"/>
          </a:p>
        </p:txBody>
      </p:sp>
      <p:sp>
        <p:nvSpPr>
          <p:cNvPr id="28676" name="Zástupný symbol pro datum 3">
            <a:extLst>
              <a:ext uri="{FF2B5EF4-FFF2-40B4-BE49-F238E27FC236}">
                <a16:creationId xmlns:a16="http://schemas.microsoft.com/office/drawing/2014/main" id="{FA659CBD-D20F-13F4-F47F-369FA695A79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Nadpis 1">
            <a:extLst>
              <a:ext uri="{FF2B5EF4-FFF2-40B4-BE49-F238E27FC236}">
                <a16:creationId xmlns:a16="http://schemas.microsoft.com/office/drawing/2014/main" id="{3ACEB116-9243-0374-6882-468C283024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Typologie nefunkčních rodin a k nim náležející výchovy</a:t>
            </a:r>
          </a:p>
        </p:txBody>
      </p:sp>
      <p:sp>
        <p:nvSpPr>
          <p:cNvPr id="29699" name="Zástupný symbol pro obsah 2">
            <a:extLst>
              <a:ext uri="{FF2B5EF4-FFF2-40B4-BE49-F238E27FC236}">
                <a16:creationId xmlns:a16="http://schemas.microsoft.com/office/drawing/2014/main" id="{8AAEF252-92A4-EA4A-7E70-5E3515138E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sk-SK" altLang="cs-CZ" b="1"/>
              <a:t>výchova buď potlačující, nebo hýčkající, protekcionistická, ochranářská </a:t>
            </a:r>
            <a:r>
              <a:rPr lang="sk-SK" altLang="cs-CZ"/>
              <a:t>– buď se projevuje jako protekcionismus útočný – za účelem obrany dítěte, </a:t>
            </a:r>
          </a:p>
          <a:p>
            <a:r>
              <a:rPr lang="sk-SK" altLang="cs-CZ"/>
              <a:t>nebo jako protekcionismus soucítící – spolutrpitelský postoj, pasivní ukřivděnost, či protekcionismus služebný, projevující se postojem podřídivosti vůči dítěti</a:t>
            </a:r>
            <a:endParaRPr lang="cs-CZ" altLang="cs-CZ"/>
          </a:p>
          <a:p>
            <a:endParaRPr lang="cs-CZ" altLang="cs-CZ"/>
          </a:p>
        </p:txBody>
      </p:sp>
      <p:sp>
        <p:nvSpPr>
          <p:cNvPr id="29700" name="Zástupný symbol pro datum 3">
            <a:extLst>
              <a:ext uri="{FF2B5EF4-FFF2-40B4-BE49-F238E27FC236}">
                <a16:creationId xmlns:a16="http://schemas.microsoft.com/office/drawing/2014/main" id="{48E543FA-87C1-8C93-7F24-F834912ADB3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Nadpis 1">
            <a:extLst>
              <a:ext uri="{FF2B5EF4-FFF2-40B4-BE49-F238E27FC236}">
                <a16:creationId xmlns:a16="http://schemas.microsoft.com/office/drawing/2014/main" id="{F3E5B8D5-64A0-8944-EB4D-2F938AFF0C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Typologie nefunkčních rodin a k nim náležející výchovy</a:t>
            </a:r>
          </a:p>
        </p:txBody>
      </p:sp>
      <p:sp>
        <p:nvSpPr>
          <p:cNvPr id="30723" name="Zástupný symbol pro obsah 2">
            <a:extLst>
              <a:ext uri="{FF2B5EF4-FFF2-40B4-BE49-F238E27FC236}">
                <a16:creationId xmlns:a16="http://schemas.microsoft.com/office/drawing/2014/main" id="{70149748-982C-B11E-9B30-A08DC53B271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sk-SK" altLang="cs-CZ" b="1"/>
              <a:t>výchova selhávající ve všech funkcích:</a:t>
            </a:r>
          </a:p>
          <a:p>
            <a:r>
              <a:rPr lang="sk-SK" altLang="cs-CZ" b="1"/>
              <a:t>vyvolávající citové strádání</a:t>
            </a:r>
            <a:r>
              <a:rPr lang="sk-SK" altLang="cs-CZ"/>
              <a:t>, </a:t>
            </a:r>
          </a:p>
          <a:p>
            <a:r>
              <a:rPr lang="sk-SK" altLang="cs-CZ"/>
              <a:t> narušené vztahy v rodině,</a:t>
            </a:r>
          </a:p>
          <a:p>
            <a:r>
              <a:rPr lang="sk-SK" altLang="cs-CZ"/>
              <a:t> naprostá absence základních pravidel vzájemného respektu a úcty</a:t>
            </a:r>
          </a:p>
          <a:p>
            <a:r>
              <a:rPr lang="sk-SK" altLang="cs-CZ"/>
              <a:t>nezajištěné potřeby dítěte - OSPOD </a:t>
            </a:r>
            <a:endParaRPr lang="cs-CZ" altLang="cs-CZ"/>
          </a:p>
          <a:p>
            <a:endParaRPr lang="cs-CZ" altLang="cs-CZ"/>
          </a:p>
        </p:txBody>
      </p:sp>
      <p:sp>
        <p:nvSpPr>
          <p:cNvPr id="30724" name="Zástupný symbol pro datum 3">
            <a:extLst>
              <a:ext uri="{FF2B5EF4-FFF2-40B4-BE49-F238E27FC236}">
                <a16:creationId xmlns:a16="http://schemas.microsoft.com/office/drawing/2014/main" id="{6AA6EB0B-9F71-2CDD-DEDC-4336772F3E9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Nadpis 1">
            <a:extLst>
              <a:ext uri="{FF2B5EF4-FFF2-40B4-BE49-F238E27FC236}">
                <a16:creationId xmlns:a16="http://schemas.microsoft.com/office/drawing/2014/main" id="{17F59FDA-BC56-4C23-9411-26BA326B7C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74825" y="404813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cs-CZ" altLang="cs-CZ" sz="2800" b="1" u="sng"/>
            </a:br>
            <a:br>
              <a:rPr lang="cs-CZ" altLang="cs-CZ" sz="2800" b="1" u="sng"/>
            </a:br>
            <a:r>
              <a:rPr lang="cs-CZ" altLang="cs-CZ" sz="2800"/>
              <a:t> </a:t>
            </a:r>
            <a:r>
              <a:rPr lang="cs-CZ" altLang="cs-CZ" sz="2800" b="1"/>
              <a:t>(Sebe)výchova  jako významný faktor vývoje jedince, jeho sebepojetí a morálního usuzování</a:t>
            </a:r>
            <a:br>
              <a:rPr lang="cs-CZ" altLang="cs-CZ" b="1"/>
            </a:br>
            <a:endParaRPr lang="cs-CZ" altLang="cs-CZ"/>
          </a:p>
        </p:txBody>
      </p:sp>
      <p:sp>
        <p:nvSpPr>
          <p:cNvPr id="33795" name="Zástupný symbol pro obsah 2">
            <a:extLst>
              <a:ext uri="{FF2B5EF4-FFF2-40B4-BE49-F238E27FC236}">
                <a16:creationId xmlns:a16="http://schemas.microsoft.com/office/drawing/2014/main" id="{B6B7044D-3EC3-A12A-5316-AD62B4B00E6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sz="2400" dirty="0"/>
              <a:t>Postupné přijímání pozitivních životních hodnot, </a:t>
            </a:r>
            <a:r>
              <a:rPr lang="cs-CZ" altLang="cs-CZ" sz="2400" b="1" dirty="0"/>
              <a:t>rozvoj morálního i kognitivního vývoje, rozvoj sebepojetí jedince </a:t>
            </a:r>
            <a:r>
              <a:rPr lang="cs-CZ" altLang="cs-CZ" sz="2400" dirty="0"/>
              <a:t>(kognitivní, emocionální, konativní rozvoj - celý člověk))</a:t>
            </a:r>
          </a:p>
          <a:p>
            <a:r>
              <a:rPr lang="cs-CZ" altLang="cs-CZ" sz="2400" dirty="0"/>
              <a:t>Výchova je cílevědomý, záměrný proces </a:t>
            </a:r>
            <a:r>
              <a:rPr lang="cs-CZ" altLang="cs-CZ" sz="2400" b="1" dirty="0"/>
              <a:t>vytváření  podmínek pro optimální rozvoj </a:t>
            </a:r>
            <a:r>
              <a:rPr lang="cs-CZ" altLang="cs-CZ" sz="2400" dirty="0"/>
              <a:t>jedince</a:t>
            </a:r>
          </a:p>
          <a:p>
            <a:r>
              <a:rPr lang="cs-CZ" altLang="cs-CZ" sz="2400" dirty="0"/>
              <a:t>Princip </a:t>
            </a:r>
            <a:r>
              <a:rPr lang="cs-CZ" altLang="cs-CZ" sz="2400" b="1" dirty="0"/>
              <a:t>respektování jedince jako subjektu</a:t>
            </a:r>
          </a:p>
          <a:p>
            <a:r>
              <a:rPr lang="cs-CZ" altLang="cs-CZ" sz="2400" dirty="0"/>
              <a:t>Princip </a:t>
            </a:r>
            <a:r>
              <a:rPr lang="cs-CZ" altLang="cs-CZ" sz="2400" b="1" dirty="0"/>
              <a:t>svobodného rozhodování </a:t>
            </a:r>
            <a:r>
              <a:rPr lang="cs-CZ" altLang="cs-CZ" sz="2400" dirty="0"/>
              <a:t>a rozvíjení vlastní zkušenosti</a:t>
            </a:r>
          </a:p>
          <a:p>
            <a:r>
              <a:rPr lang="cs-CZ" altLang="cs-CZ" sz="2400" dirty="0"/>
              <a:t>Princip </a:t>
            </a:r>
            <a:r>
              <a:rPr lang="cs-CZ" altLang="cs-CZ" sz="2400" b="1" dirty="0"/>
              <a:t>jedinečnosti, autenticity </a:t>
            </a:r>
          </a:p>
          <a:p>
            <a:endParaRPr lang="cs-CZ" altLang="cs-CZ" dirty="0"/>
          </a:p>
          <a:p>
            <a:endParaRPr lang="cs-CZ" altLang="cs-CZ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EF3E9396-8EA2-8116-C631-F65BD8C1BF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4000" dirty="0"/>
              <a:t>Procesuální pojetí (sebe)rozvoje, (sebe)výchovy  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882446FE-2845-2052-0327-9E5B63850A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cs-CZ" altLang="cs-CZ" b="1"/>
              <a:t>1. fáze – situační</a:t>
            </a:r>
            <a:r>
              <a:rPr lang="cs-CZ" altLang="cs-CZ"/>
              <a:t> – základní a klíčová. Jedinci  se dostávají do konkrétních situací, které analyzují podle vlastních zkušeností - jedinec se  </a:t>
            </a:r>
            <a:r>
              <a:rPr lang="cs-CZ" altLang="cs-CZ" b="1"/>
              <a:t>učí situaci vnímat a reagovat na ni</a:t>
            </a:r>
            <a:r>
              <a:rPr lang="cs-CZ" altLang="cs-CZ"/>
              <a:t>, prvotně ji hodnotit na základě svých potřeb a dosavadních zkušeností</a:t>
            </a:r>
          </a:p>
          <a:p>
            <a:pPr marL="609600" indent="-609600"/>
            <a:r>
              <a:rPr lang="cs-CZ" altLang="cs-CZ" b="1"/>
              <a:t>2. fáze – fixační</a:t>
            </a:r>
            <a:r>
              <a:rPr lang="cs-CZ" altLang="cs-CZ"/>
              <a:t> – při opakování týchž nebo podobných situací, kdy si jedinec </a:t>
            </a:r>
            <a:r>
              <a:rPr lang="cs-CZ" altLang="cs-CZ" b="1"/>
              <a:t>osvojuje ustálené reaktivní chování, vytváří si postoje, postupy, jak modelově podobné situace řešit a hodnotit</a:t>
            </a:r>
            <a:r>
              <a:rPr lang="cs-CZ" altLang="cs-CZ"/>
              <a:t>. </a:t>
            </a:r>
          </a:p>
          <a:p>
            <a:pPr marL="609600" indent="-609600"/>
            <a:endParaRPr lang="cs-CZ" altLang="cs-CZ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94F81E27-3F32-658E-AD22-F7034BA260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D6790BEC-948E-110C-CB7D-F668E2C43B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cs-CZ" altLang="cs-CZ" b="1"/>
              <a:t>3. fáze – generalizační</a:t>
            </a:r>
            <a:r>
              <a:rPr lang="cs-CZ" altLang="cs-CZ"/>
              <a:t> – v této fázi již dokáže jedinec</a:t>
            </a:r>
            <a:r>
              <a:rPr lang="cs-CZ" altLang="cs-CZ" b="1"/>
              <a:t> vyvozovat určité obecně platné hodnotící soudy, vzniká relativně ustálený hodnotový systém, </a:t>
            </a:r>
            <a:r>
              <a:rPr lang="cs-CZ" altLang="cs-CZ"/>
              <a:t>který se  více či méně pozměňuje, obohacuje a rekonstruuje vlivem nových životních zkušeností…</a:t>
            </a:r>
          </a:p>
          <a:p>
            <a:pPr marL="609600" indent="-609600"/>
            <a:r>
              <a:rPr lang="cs-CZ" altLang="cs-CZ" b="1"/>
              <a:t>4. fáze – osobnostně – integrační</a:t>
            </a:r>
            <a:r>
              <a:rPr lang="cs-CZ" altLang="cs-CZ"/>
              <a:t> – tato fáze je nejvyšším stádiem formování  osobnosti člověka, která </a:t>
            </a:r>
            <a:r>
              <a:rPr lang="cs-CZ" altLang="cs-CZ" b="1"/>
              <a:t>znamená cestu k utváření autentické, integrované osobnosti</a:t>
            </a:r>
            <a:r>
              <a:rPr lang="cs-CZ" altLang="cs-CZ"/>
              <a:t>. </a:t>
            </a:r>
          </a:p>
          <a:p>
            <a:pPr marL="609600" indent="-609600"/>
            <a:endParaRPr lang="cs-CZ" altLang="cs-CZ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Nadpis 1">
            <a:extLst>
              <a:ext uri="{FF2B5EF4-FFF2-40B4-BE49-F238E27FC236}">
                <a16:creationId xmlns:a16="http://schemas.microsoft.com/office/drawing/2014/main" id="{4D6A1FDA-8FC3-2B52-F674-BF6FE8E42C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cs-CZ" altLang="cs-CZ" sz="3200" b="1"/>
            </a:br>
            <a:r>
              <a:rPr lang="cs-CZ" altLang="cs-CZ" sz="3600"/>
              <a:t>Vývoj morálního usuzování</a:t>
            </a:r>
            <a:br>
              <a:rPr lang="cs-CZ" altLang="cs-CZ" sz="3200" b="1"/>
            </a:br>
            <a:endParaRPr lang="cs-CZ" altLang="cs-CZ" sz="3200"/>
          </a:p>
        </p:txBody>
      </p:sp>
      <p:sp>
        <p:nvSpPr>
          <p:cNvPr id="36867" name="Zástupný symbol pro obsah 2">
            <a:extLst>
              <a:ext uri="{FF2B5EF4-FFF2-40B4-BE49-F238E27FC236}">
                <a16:creationId xmlns:a16="http://schemas.microsoft.com/office/drawing/2014/main" id="{33582859-7CE6-8BA9-DA88-D05AF18A428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sz="2400"/>
              <a:t>Morální normy a hodnoty a jejich zvnitřňování souvisí se způsobem myšlení, závislým na věku dítěte, </a:t>
            </a:r>
            <a:r>
              <a:rPr lang="cs-CZ" altLang="cs-CZ" sz="2400" b="1"/>
              <a:t>se schopností morálního usuzování, cesta k autonomii</a:t>
            </a:r>
          </a:p>
          <a:p>
            <a:r>
              <a:rPr lang="cs-CZ" altLang="cs-CZ" sz="2400" b="1"/>
              <a:t>Morálka </a:t>
            </a:r>
            <a:r>
              <a:rPr lang="cs-CZ" altLang="cs-CZ" sz="2400"/>
              <a:t>– soubor principů posuzovaných z hlediska dobra a zla a řídících chování a jednání lidí dané společnosti</a:t>
            </a:r>
          </a:p>
          <a:p>
            <a:r>
              <a:rPr lang="cs-CZ" altLang="cs-CZ" sz="2400"/>
              <a:t>Piaget  - cesta k autonomii, zvnitřnění morálních hodnot - rozlišuje:</a:t>
            </a:r>
          </a:p>
          <a:p>
            <a:r>
              <a:rPr lang="cs-CZ" altLang="cs-CZ" sz="2400" b="1"/>
              <a:t>Morálku heteronomní </a:t>
            </a:r>
            <a:r>
              <a:rPr lang="cs-CZ" altLang="cs-CZ" sz="2400"/>
              <a:t>- závislou</a:t>
            </a:r>
          </a:p>
          <a:p>
            <a:r>
              <a:rPr lang="cs-CZ" altLang="cs-CZ" sz="2400" b="1"/>
              <a:t>Morálku autonomní </a:t>
            </a:r>
            <a:r>
              <a:rPr lang="cs-CZ" altLang="cs-CZ" sz="2400"/>
              <a:t>- nezávislou, samostatný morální úsudek</a:t>
            </a:r>
          </a:p>
          <a:p>
            <a:pPr>
              <a:buFontTx/>
              <a:buNone/>
            </a:pPr>
            <a:br>
              <a:rPr lang="cs-CZ" altLang="cs-CZ" sz="2400"/>
            </a:br>
            <a:endParaRPr lang="cs-CZ" altLang="cs-CZ" sz="24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Nadpis 1">
            <a:extLst>
              <a:ext uri="{FF2B5EF4-FFF2-40B4-BE49-F238E27FC236}">
                <a16:creationId xmlns:a16="http://schemas.microsoft.com/office/drawing/2014/main" id="{763C1A9B-D39F-8E49-27DB-98E51309AB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Stádia morálního vývoje podle Kohlberga</a:t>
            </a:r>
          </a:p>
        </p:txBody>
      </p:sp>
      <p:sp>
        <p:nvSpPr>
          <p:cNvPr id="37891" name="Zástupný symbol pro obsah 2">
            <a:extLst>
              <a:ext uri="{FF2B5EF4-FFF2-40B4-BE49-F238E27FC236}">
                <a16:creationId xmlns:a16="http://schemas.microsoft.com/office/drawing/2014/main" id="{8B04BF3B-420D-2AB0-4E43-7684A0D506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b="1"/>
              <a:t>Předkonvenčí morálka </a:t>
            </a:r>
            <a:r>
              <a:rPr lang="cs-CZ" altLang="cs-CZ"/>
              <a:t>(2-7, 8 let) - zpevňování žádoucího chování, zaměření na poslušnost</a:t>
            </a:r>
            <a:br>
              <a:rPr lang="cs-CZ" altLang="cs-CZ"/>
            </a:br>
            <a:r>
              <a:rPr lang="cs-CZ" altLang="cs-CZ" b="1"/>
              <a:t>1. Orientace na trest</a:t>
            </a:r>
            <a:br>
              <a:rPr lang="cs-CZ" altLang="cs-CZ"/>
            </a:br>
            <a:r>
              <a:rPr lang="cs-CZ" altLang="cs-CZ"/>
              <a:t>- poslouchá příkazy, aby se vyhnul potrestání</a:t>
            </a:r>
          </a:p>
          <a:p>
            <a:r>
              <a:rPr lang="cs-CZ" altLang="cs-CZ" b="1"/>
              <a:t>2. Orientace na odměnu</a:t>
            </a:r>
            <a:br>
              <a:rPr lang="cs-CZ" altLang="cs-CZ"/>
            </a:br>
            <a:r>
              <a:rPr lang="cs-CZ" altLang="cs-CZ"/>
              <a:t>- chová se tak, aby byl odměněn - to je správné!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Nadpis 1">
            <a:extLst>
              <a:ext uri="{FF2B5EF4-FFF2-40B4-BE49-F238E27FC236}">
                <a16:creationId xmlns:a16="http://schemas.microsoft.com/office/drawing/2014/main" id="{27533C6B-C053-E8DF-A7A9-F29B150255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cs-CZ" altLang="cs-CZ" b="1"/>
            </a:br>
            <a:r>
              <a:rPr lang="cs-CZ" altLang="cs-CZ"/>
              <a:t>Stádia morálního vývoje podle Kohlberga:</a:t>
            </a:r>
            <a:br>
              <a:rPr lang="cs-CZ" altLang="cs-CZ"/>
            </a:br>
            <a:endParaRPr lang="cs-CZ" altLang="cs-CZ"/>
          </a:p>
        </p:txBody>
      </p:sp>
      <p:sp>
        <p:nvSpPr>
          <p:cNvPr id="25603" name="Zástupný symbol pro obsah 2">
            <a:extLst>
              <a:ext uri="{FF2B5EF4-FFF2-40B4-BE49-F238E27FC236}">
                <a16:creationId xmlns:a16="http://schemas.microsoft.com/office/drawing/2014/main" id="{1A75023C-DFB8-1CC6-6BDD-F004AD33E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Tx/>
              <a:buNone/>
              <a:defRPr/>
            </a:pPr>
            <a:r>
              <a:rPr lang="cs-CZ" b="1" dirty="0"/>
              <a:t>Konvenční morálka</a:t>
            </a:r>
            <a:r>
              <a:rPr lang="cs-CZ" dirty="0"/>
              <a:t>: (do 12 let), smysl pro povinnost a respektování pravidel</a:t>
            </a:r>
          </a:p>
          <a:p>
            <a:pPr marL="0" indent="0">
              <a:buNone/>
              <a:defRPr/>
            </a:pPr>
            <a:r>
              <a:rPr lang="cs-CZ" b="1" dirty="0"/>
              <a:t>3. Snaha být dobrým dítětem, konformita</a:t>
            </a:r>
            <a:br>
              <a:rPr lang="cs-CZ" dirty="0"/>
            </a:br>
            <a:r>
              <a:rPr lang="cs-CZ" dirty="0"/>
              <a:t>- přizpůsobuje se tak, aby se vyhnul nesouhlasu druhých, respektuje pravidla</a:t>
            </a:r>
          </a:p>
          <a:p>
            <a:pPr marL="0" indent="0">
              <a:buNone/>
              <a:defRPr/>
            </a:pPr>
            <a:r>
              <a:rPr lang="cs-CZ" b="1" dirty="0"/>
              <a:t>4. Snaha vyhovět autoritě i svědomí</a:t>
            </a:r>
            <a:br>
              <a:rPr lang="cs-CZ" dirty="0"/>
            </a:br>
            <a:r>
              <a:rPr lang="cs-CZ" dirty="0"/>
              <a:t>- chová se tak, aby plnil své povinnosti, chápe morálku v obecné rovině,</a:t>
            </a:r>
          </a:p>
          <a:p>
            <a:pPr marL="0" indent="0">
              <a:buNone/>
              <a:defRPr/>
            </a:pPr>
            <a:r>
              <a:rPr lang="cs-CZ" dirty="0"/>
              <a:t> chová se tak, aby předešel pocitům viny ze selhání </a:t>
            </a:r>
          </a:p>
          <a:p>
            <a:pPr>
              <a:buFontTx/>
              <a:buNone/>
              <a:defRPr/>
            </a:pPr>
            <a:endParaRPr lang="cs-CZ" dirty="0"/>
          </a:p>
          <a:p>
            <a:pPr>
              <a:buFontTx/>
              <a:buNone/>
              <a:defRPr/>
            </a:pPr>
            <a:br>
              <a:rPr lang="cs-CZ" dirty="0"/>
            </a:br>
            <a:endParaRPr lang="cs-CZ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Nadpis 1">
            <a:extLst>
              <a:ext uri="{FF2B5EF4-FFF2-40B4-BE49-F238E27FC236}">
                <a16:creationId xmlns:a16="http://schemas.microsoft.com/office/drawing/2014/main" id="{F55D2F73-9746-E5C7-365D-AFF6F2D577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1FA4EF5-1E0E-BC60-A1F8-CE7F3A49E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cs-CZ" b="1" dirty="0" err="1"/>
              <a:t>Postkonvenční</a:t>
            </a:r>
            <a:r>
              <a:rPr lang="cs-CZ" b="1" dirty="0"/>
              <a:t> morálka: </a:t>
            </a:r>
            <a:r>
              <a:rPr lang="cs-CZ" dirty="0"/>
              <a:t>(od 12 let výše), smysl pro spravedlnost a zákonnost</a:t>
            </a:r>
          </a:p>
          <a:p>
            <a:pPr marL="0" indent="0">
              <a:buNone/>
              <a:defRPr/>
            </a:pPr>
            <a:r>
              <a:rPr lang="cs-CZ" b="1" dirty="0"/>
              <a:t>5. Orientace na společenskou smlouvu</a:t>
            </a:r>
            <a:br>
              <a:rPr lang="cs-CZ" dirty="0"/>
            </a:br>
            <a:r>
              <a:rPr lang="cs-CZ" dirty="0"/>
              <a:t>- jedná tak, aby byl obecně prospěšný, aby měl uznání společnosti, tak i sama sebe</a:t>
            </a:r>
            <a:br>
              <a:rPr lang="cs-CZ" dirty="0"/>
            </a:br>
            <a:r>
              <a:rPr lang="cs-CZ" b="1" dirty="0"/>
              <a:t>6. Orientace na univerzální etické principy</a:t>
            </a:r>
            <a:br>
              <a:rPr lang="cs-CZ" b="1" dirty="0"/>
            </a:br>
            <a:r>
              <a:rPr lang="cs-CZ" dirty="0"/>
              <a:t>- jedná podle vlastních etických principů (spravedlnost, rovnost)</a:t>
            </a:r>
          </a:p>
          <a:p>
            <a:pPr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Nadpis 1">
            <a:extLst>
              <a:ext uri="{FF2B5EF4-FFF2-40B4-BE49-F238E27FC236}">
                <a16:creationId xmlns:a16="http://schemas.microsoft.com/office/drawing/2014/main" id="{FD6B81A0-7F31-E80E-551A-551909F2A4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cs-CZ" altLang="cs-CZ"/>
            </a:br>
            <a:r>
              <a:rPr lang="cs-CZ" altLang="cs-CZ"/>
              <a:t>Vývoj sebepojetí </a:t>
            </a:r>
            <a:br>
              <a:rPr lang="cs-CZ" altLang="cs-CZ"/>
            </a:br>
            <a:endParaRPr lang="cs-CZ" altLang="cs-CZ"/>
          </a:p>
        </p:txBody>
      </p:sp>
      <p:sp>
        <p:nvSpPr>
          <p:cNvPr id="40963" name="Zástupný symbol pro obsah 2">
            <a:extLst>
              <a:ext uri="{FF2B5EF4-FFF2-40B4-BE49-F238E27FC236}">
                <a16:creationId xmlns:a16="http://schemas.microsoft.com/office/drawing/2014/main" id="{F611A18C-80CA-BFA2-FAAB-1FFB6A5C697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dirty="0"/>
              <a:t>Vývoj představy sebe sama - začíná od 2,3 let</a:t>
            </a:r>
          </a:p>
          <a:p>
            <a:r>
              <a:rPr lang="cs-CZ" altLang="cs-CZ" dirty="0"/>
              <a:t>cesta ke </a:t>
            </a:r>
            <a:r>
              <a:rPr lang="cs-CZ" altLang="cs-CZ" b="1" dirty="0"/>
              <a:t>stabilnímu pocitu vlastní identity </a:t>
            </a:r>
            <a:r>
              <a:rPr lang="cs-CZ" altLang="cs-CZ" dirty="0"/>
              <a:t>– kým jsem, jaký jsem, kam patřím, kam směřuju, jaké hodnoty </a:t>
            </a:r>
            <a:r>
              <a:rPr lang="cs-CZ" altLang="cs-CZ" dirty="0" err="1"/>
              <a:t>uznávam</a:t>
            </a:r>
            <a:r>
              <a:rPr lang="cs-CZ" altLang="cs-CZ" dirty="0"/>
              <a:t>? – poznat své možnosti i meze,</a:t>
            </a:r>
          </a:p>
          <a:p>
            <a:r>
              <a:rPr lang="cs-CZ" altLang="cs-CZ" b="1" dirty="0"/>
              <a:t>přijmout svou </a:t>
            </a:r>
            <a:r>
              <a:rPr lang="cs-CZ" altLang="cs-CZ" dirty="0"/>
              <a:t>jedinečnost i s některými nedostatky a omezeními - složka poznávací, citová, smyslová -  přijmout sebe sama, vlastní vzhled i dosáhnout identity sexuální…</a:t>
            </a:r>
          </a:p>
        </p:txBody>
      </p:sp>
      <p:sp>
        <p:nvSpPr>
          <p:cNvPr id="40964" name="Zástupný symbol pro datum 3">
            <a:extLst>
              <a:ext uri="{FF2B5EF4-FFF2-40B4-BE49-F238E27FC236}">
                <a16:creationId xmlns:a16="http://schemas.microsoft.com/office/drawing/2014/main" id="{0A16BBDB-07AE-5A3E-43F2-E18D1CAF5D7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Nadpis 1">
            <a:extLst>
              <a:ext uri="{FF2B5EF4-FFF2-40B4-BE49-F238E27FC236}">
                <a16:creationId xmlns:a16="http://schemas.microsoft.com/office/drawing/2014/main" id="{375352E7-8D55-5629-1635-1AFAF176ED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Sebepojetí</a:t>
            </a:r>
          </a:p>
        </p:txBody>
      </p:sp>
      <p:sp>
        <p:nvSpPr>
          <p:cNvPr id="41987" name="Zástupný symbol pro obsah 2">
            <a:extLst>
              <a:ext uri="{FF2B5EF4-FFF2-40B4-BE49-F238E27FC236}">
                <a16:creationId xmlns:a16="http://schemas.microsoft.com/office/drawing/2014/main" id="{E44808A1-852E-5363-F249-43BE5FABAB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b="1"/>
              <a:t>1. rovina kognitivní</a:t>
            </a:r>
            <a:r>
              <a:rPr lang="cs-CZ" altLang="cs-CZ"/>
              <a:t>:</a:t>
            </a:r>
          </a:p>
          <a:p>
            <a:r>
              <a:rPr lang="cs-CZ" altLang="cs-CZ"/>
              <a:t> zahrnující </a:t>
            </a:r>
            <a:r>
              <a:rPr lang="cs-CZ" altLang="cs-CZ" b="1"/>
              <a:t>sebepoznání, </a:t>
            </a:r>
            <a:r>
              <a:rPr lang="cs-CZ" altLang="cs-CZ"/>
              <a:t>poznatky o svých vlastnostech, předpokladech dosáhnout lepšího výkonu; </a:t>
            </a:r>
          </a:p>
          <a:p>
            <a:r>
              <a:rPr lang="cs-CZ" altLang="cs-CZ" b="1"/>
              <a:t>sebepotvrzení</a:t>
            </a:r>
            <a:r>
              <a:rPr lang="cs-CZ" altLang="cs-CZ"/>
              <a:t> - potřeba udržovat představu o sobě - akceptovat informace, i negativní, které odpovídají sebepojetí</a:t>
            </a:r>
          </a:p>
          <a:p>
            <a:endParaRPr lang="cs-CZ" altLang="cs-CZ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Nadpis 1">
            <a:extLst>
              <a:ext uri="{FF2B5EF4-FFF2-40B4-BE49-F238E27FC236}">
                <a16:creationId xmlns:a16="http://schemas.microsoft.com/office/drawing/2014/main" id="{7AA01ABA-AD72-6C25-4B40-B02399B202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Sebepojetí</a:t>
            </a:r>
          </a:p>
        </p:txBody>
      </p:sp>
      <p:sp>
        <p:nvSpPr>
          <p:cNvPr id="97283" name="Zástupný symbol pro obsah 2">
            <a:extLst>
              <a:ext uri="{FF2B5EF4-FFF2-40B4-BE49-F238E27FC236}">
                <a16:creationId xmlns:a16="http://schemas.microsoft.com/office/drawing/2014/main" id="{BEC16ADE-4DC8-04CC-AB97-19F6F1B6DC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cs-CZ" b="1" dirty="0"/>
              <a:t>2. rovina emocionální</a:t>
            </a:r>
            <a:r>
              <a:rPr lang="cs-CZ" dirty="0"/>
              <a:t>:</a:t>
            </a:r>
          </a:p>
          <a:p>
            <a:pPr>
              <a:defRPr/>
            </a:pPr>
            <a:r>
              <a:rPr lang="cs-CZ" dirty="0"/>
              <a:t> zahrnující </a:t>
            </a:r>
            <a:r>
              <a:rPr lang="cs-CZ" b="1" dirty="0"/>
              <a:t>sebehodnocení a sebeúctu</a:t>
            </a:r>
            <a:r>
              <a:rPr lang="cs-CZ" dirty="0"/>
              <a:t>, pocity, které k sobě jedinec chová ( zklamání, sebeobdiv…);</a:t>
            </a:r>
            <a:r>
              <a:rPr lang="cs-CZ" b="1" dirty="0"/>
              <a:t> </a:t>
            </a:r>
          </a:p>
          <a:p>
            <a:pPr>
              <a:defRPr/>
            </a:pPr>
            <a:r>
              <a:rPr lang="cs-CZ" b="1" dirty="0" err="1"/>
              <a:t>sebeposílení</a:t>
            </a:r>
            <a:r>
              <a:rPr lang="cs-CZ" dirty="0"/>
              <a:t> - vyhledávání informací potvrzujících sebeúctu</a:t>
            </a:r>
          </a:p>
          <a:p>
            <a:pPr>
              <a:defRPr/>
            </a:pPr>
            <a:r>
              <a:rPr lang="cs-CZ" b="1" dirty="0"/>
              <a:t>3. rovina činnostně regulační</a:t>
            </a:r>
            <a:r>
              <a:rPr lang="cs-CZ" dirty="0"/>
              <a:t>:</a:t>
            </a:r>
          </a:p>
          <a:p>
            <a:pPr>
              <a:defRPr/>
            </a:pPr>
            <a:r>
              <a:rPr lang="cs-CZ" dirty="0"/>
              <a:t> zahrnující </a:t>
            </a:r>
            <a:r>
              <a:rPr lang="cs-CZ" b="1" dirty="0"/>
              <a:t>seberealizaci</a:t>
            </a:r>
            <a:r>
              <a:rPr lang="cs-CZ" dirty="0"/>
              <a:t>, sebeprosazování, sebekontrolu</a:t>
            </a:r>
          </a:p>
          <a:p>
            <a:pPr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55EBC02-F024-AB80-5E28-3FB8C254C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C620D76-1C90-1A60-B05F-5F3CD5F29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b="1" i="1" dirty="0"/>
              <a:t>Formující činitelé</a:t>
            </a:r>
            <a:r>
              <a:rPr lang="cs-CZ" altLang="cs-CZ" i="1" dirty="0"/>
              <a:t>: </a:t>
            </a:r>
          </a:p>
          <a:p>
            <a:r>
              <a:rPr lang="cs-CZ" altLang="cs-CZ" b="1" dirty="0"/>
              <a:t>Rodina, škola </a:t>
            </a:r>
            <a:r>
              <a:rPr lang="cs-CZ" altLang="cs-CZ" dirty="0"/>
              <a:t>– formulují  výchovné – vzdělávací  cíle, požadavky na žáka, plus </a:t>
            </a:r>
            <a:r>
              <a:rPr lang="cs-CZ" altLang="cs-CZ" b="1" dirty="0" err="1"/>
              <a:t>mimovýchovné</a:t>
            </a:r>
            <a:r>
              <a:rPr lang="cs-CZ" altLang="cs-CZ" b="1" dirty="0"/>
              <a:t> podněty </a:t>
            </a:r>
            <a:r>
              <a:rPr lang="cs-CZ" altLang="cs-CZ" dirty="0"/>
              <a:t>– požadavky, informace, hodnocení…</a:t>
            </a:r>
          </a:p>
          <a:p>
            <a:r>
              <a:rPr lang="cs-CZ" altLang="cs-CZ" b="1" dirty="0"/>
              <a:t>Žák – </a:t>
            </a:r>
            <a:r>
              <a:rPr lang="cs-CZ" altLang="cs-CZ" dirty="0" err="1"/>
              <a:t>biosociopsychické</a:t>
            </a:r>
            <a:r>
              <a:rPr lang="cs-CZ" altLang="cs-CZ" dirty="0"/>
              <a:t> dispozice a procesy, jeho vývoj a formování vlastností, dovedností, schopností…</a:t>
            </a:r>
          </a:p>
          <a:p>
            <a:r>
              <a:rPr lang="cs-CZ" altLang="cs-CZ" dirty="0"/>
              <a:t>Výchova – sebevýchova, rozvoj - seberozvoj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864271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Psychologie osobnosti, struktura   </a:t>
            </a:r>
            <a:br>
              <a:rPr lang="cs-CZ" b="1" dirty="0"/>
            </a:br>
            <a:r>
              <a:rPr lang="cs-CZ" b="1" dirty="0"/>
              <a:t>                     osobnosti, vývoj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FontTx/>
              <a:buChar char="-"/>
            </a:pPr>
            <a:r>
              <a:rPr lang="cs-CZ" sz="2800" dirty="0"/>
              <a:t>soustava vlastností, tvoří ji individuální </a:t>
            </a:r>
            <a:r>
              <a:rPr lang="cs-CZ" sz="2800" b="1" dirty="0"/>
              <a:t>spojení biolog., psychologických a </a:t>
            </a:r>
          </a:p>
          <a:p>
            <a:pPr marL="0" indent="0">
              <a:buFontTx/>
              <a:buChar char="-"/>
            </a:pPr>
            <a:r>
              <a:rPr lang="cs-CZ" sz="2800" b="1" dirty="0"/>
              <a:t>sociálních aspektů; </a:t>
            </a:r>
            <a:r>
              <a:rPr lang="cs-CZ" sz="2800" dirty="0"/>
              <a:t>utváří se ve vztazích k sobě, ke druhým, vůči prostředí a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sz="2800" dirty="0"/>
              <a:t>společnosti a projevuje se vždy jako celek (integrovaná osobnost).</a:t>
            </a:r>
          </a:p>
          <a:p>
            <a:r>
              <a:rPr lang="cs-CZ" b="1" dirty="0"/>
              <a:t>1. Aktivačně motivační vlastnosti</a:t>
            </a:r>
            <a:r>
              <a:rPr lang="cs-CZ" dirty="0"/>
              <a:t> –pudy, potřeby, zájmy, které jedince aktivují, motivují k jednání</a:t>
            </a:r>
          </a:p>
          <a:p>
            <a:r>
              <a:rPr lang="cs-CZ" b="1" dirty="0"/>
              <a:t>2. Vztahově postojové vlastnosti</a:t>
            </a:r>
            <a:r>
              <a:rPr lang="cs-CZ" dirty="0"/>
              <a:t> – charakter, postoj, morálka</a:t>
            </a:r>
          </a:p>
          <a:p>
            <a:r>
              <a:rPr lang="cs-CZ" b="1" dirty="0"/>
              <a:t>3. Výkonové vlastnosti- </a:t>
            </a:r>
            <a:r>
              <a:rPr lang="cs-CZ" dirty="0"/>
              <a:t>inteligence, dovednost, schopnost</a:t>
            </a:r>
          </a:p>
          <a:p>
            <a:r>
              <a:rPr lang="cs-CZ" b="1" dirty="0"/>
              <a:t>4. Dynamické vlastnosti- </a:t>
            </a:r>
            <a:r>
              <a:rPr lang="cs-CZ" dirty="0" err="1"/>
              <a:t>temperamentové</a:t>
            </a:r>
            <a:r>
              <a:rPr lang="cs-CZ" dirty="0"/>
              <a:t> vlastnosti</a:t>
            </a:r>
          </a:p>
          <a:p>
            <a:r>
              <a:rPr lang="cs-CZ" b="1" dirty="0"/>
              <a:t>5. </a:t>
            </a:r>
            <a:r>
              <a:rPr lang="cs-CZ" b="1" dirty="0" err="1"/>
              <a:t>Seberegulační</a:t>
            </a:r>
            <a:r>
              <a:rPr lang="cs-CZ" dirty="0"/>
              <a:t> – </a:t>
            </a:r>
            <a:r>
              <a:rPr lang="cs-CZ" dirty="0" err="1"/>
              <a:t>sebepojetí</a:t>
            </a:r>
            <a:r>
              <a:rPr lang="cs-CZ" dirty="0"/>
              <a:t>, sebevědomí, vůle</a:t>
            </a:r>
          </a:p>
          <a:p>
            <a:r>
              <a:rPr lang="cs-CZ" b="1" dirty="0"/>
              <a:t>6. Vlastnosti psych. stavů a procesů</a:t>
            </a:r>
            <a:r>
              <a:rPr lang="cs-CZ" dirty="0"/>
              <a:t> – kognitivní procesy poznávání světa </a:t>
            </a:r>
          </a:p>
          <a:p>
            <a:pPr>
              <a:buNone/>
            </a:pPr>
            <a:r>
              <a:rPr lang="cs-CZ" dirty="0"/>
              <a:t>    a sebe - vnímání, pozornost, myšlení…., </a:t>
            </a:r>
            <a:r>
              <a:rPr lang="cs-CZ" b="1" dirty="0"/>
              <a:t>neustálý proces </a:t>
            </a:r>
            <a:r>
              <a:rPr lang="cs-CZ" b="1" dirty="0" err="1"/>
              <a:t>sebeutváření</a:t>
            </a:r>
            <a:endParaRPr lang="cs-CZ" b="1" dirty="0"/>
          </a:p>
          <a:p>
            <a:pPr marL="0" indent="0">
              <a:buNone/>
            </a:pPr>
            <a:endParaRPr lang="cs-CZ" sz="280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4294967295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5482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007"/>
    </mc:Choice>
    <mc:Fallback xmlns="">
      <p:transition spd="slow" advTm="96007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Nadpis 1">
            <a:extLst>
              <a:ext uri="{FF2B5EF4-FFF2-40B4-BE49-F238E27FC236}">
                <a16:creationId xmlns:a16="http://schemas.microsoft.com/office/drawing/2014/main" id="{D7198421-F042-E394-5FFB-2887A81A49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Předškolní období</a:t>
            </a:r>
          </a:p>
        </p:txBody>
      </p:sp>
      <p:sp>
        <p:nvSpPr>
          <p:cNvPr id="50179" name="Zástupný symbol pro obsah 2">
            <a:extLst>
              <a:ext uri="{FF2B5EF4-FFF2-40B4-BE49-F238E27FC236}">
                <a16:creationId xmlns:a16="http://schemas.microsoft.com/office/drawing/2014/main" id="{B8663ED1-73FD-5571-8709-3F3C05A53A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cs-CZ" altLang="cs-CZ"/>
              <a:t>Zaměřenost na </a:t>
            </a:r>
            <a:r>
              <a:rPr lang="cs-CZ" altLang="cs-CZ" b="1"/>
              <a:t>nejbližší svět a pravidla</a:t>
            </a:r>
            <a:endParaRPr lang="cs-CZ" altLang="cs-CZ"/>
          </a:p>
          <a:p>
            <a:pPr>
              <a:buFontTx/>
              <a:buNone/>
            </a:pPr>
            <a:r>
              <a:rPr lang="cs-CZ" altLang="cs-CZ"/>
              <a:t>Piaget – uvažování předškolních dětí je názorné, intuitivní myšlení – málo flexibilní, nepřesné</a:t>
            </a:r>
          </a:p>
          <a:p>
            <a:pPr>
              <a:buFontTx/>
              <a:buNone/>
            </a:pPr>
            <a:r>
              <a:rPr lang="cs-CZ" altLang="cs-CZ"/>
              <a:t>Egocentrismus, prezentismus , magičnost; absolutismus –  je jedním z projevů potřeby jistoty</a:t>
            </a:r>
          </a:p>
        </p:txBody>
      </p:sp>
    </p:spTree>
  </p:cSld>
  <p:clrMapOvr>
    <a:masterClrMapping/>
  </p:clrMapOvr>
  <p:transition spd="slow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Nadpis 1">
            <a:extLst>
              <a:ext uri="{FF2B5EF4-FFF2-40B4-BE49-F238E27FC236}">
                <a16:creationId xmlns:a16="http://schemas.microsoft.com/office/drawing/2014/main" id="{105B6E76-D9CC-2D11-FDF6-CD70FA240C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Kresba – předškolák-zlatý věk ve vývoji kresby</a:t>
            </a:r>
          </a:p>
        </p:txBody>
      </p:sp>
      <p:sp>
        <p:nvSpPr>
          <p:cNvPr id="51203" name="Zástupný symbol pro obsah 2">
            <a:extLst>
              <a:ext uri="{FF2B5EF4-FFF2-40B4-BE49-F238E27FC236}">
                <a16:creationId xmlns:a16="http://schemas.microsoft.com/office/drawing/2014/main" id="{50311590-3B06-3519-73DA-7A462E7A40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cs-CZ" altLang="cs-CZ" dirty="0"/>
              <a:t>Batolecí věk – čmárání zajímavé samo od sebe, více než výsledek. Výsledek je často pojmenován až dodatečně</a:t>
            </a:r>
          </a:p>
          <a:p>
            <a:pPr>
              <a:buFontTx/>
              <a:buNone/>
            </a:pPr>
            <a:r>
              <a:rPr lang="cs-CZ" altLang="cs-CZ" b="1" dirty="0"/>
              <a:t>Předškolák – symbolická funkce </a:t>
            </a:r>
            <a:r>
              <a:rPr lang="cs-CZ" altLang="cs-CZ" dirty="0"/>
              <a:t>– zobrazení reality tak, jak ji dítě chápe</a:t>
            </a:r>
          </a:p>
          <a:p>
            <a:r>
              <a:rPr lang="cs-CZ" altLang="cs-CZ" dirty="0"/>
              <a:t>Mohou tam převažovat subjektivně důležité rysy nad jeho reálnou podobou – kresba je pojímána jako vyjádření postoje dítěte k danému objektu</a:t>
            </a:r>
          </a:p>
          <a:p>
            <a:r>
              <a:rPr lang="cs-CZ" altLang="cs-CZ" dirty="0"/>
              <a:t>Kresba lidské postavy – od 3. roku hlavonožec - nejdříve hlava a končetiny, průhlednost, detaily přibývají</a:t>
            </a:r>
          </a:p>
          <a:p>
            <a:pPr>
              <a:buFontTx/>
              <a:buNone/>
            </a:pPr>
            <a:endParaRPr lang="cs-CZ" altLang="cs-CZ" dirty="0"/>
          </a:p>
        </p:txBody>
      </p:sp>
    </p:spTree>
  </p:cSld>
  <p:clrMapOvr>
    <a:masterClrMapping/>
  </p:clrMapOvr>
  <p:transition spd="slow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Nadpis 1">
            <a:extLst>
              <a:ext uri="{FF2B5EF4-FFF2-40B4-BE49-F238E27FC236}">
                <a16:creationId xmlns:a16="http://schemas.microsoft.com/office/drawing/2014/main" id="{9D89A19F-69AF-BB10-7FD8-324D6CD566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Hra. Vývoj řeči.</a:t>
            </a:r>
          </a:p>
        </p:txBody>
      </p:sp>
      <p:sp>
        <p:nvSpPr>
          <p:cNvPr id="52227" name="Zástupný symbol pro obsah 2">
            <a:extLst>
              <a:ext uri="{FF2B5EF4-FFF2-40B4-BE49-F238E27FC236}">
                <a16:creationId xmlns:a16="http://schemas.microsoft.com/office/drawing/2014/main" id="{A508EA6F-B58E-AAA1-C06B-E4C65D50D1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b="1"/>
              <a:t>Symbolická hra</a:t>
            </a:r>
            <a:r>
              <a:rPr lang="cs-CZ" altLang="cs-CZ"/>
              <a:t> -chovat se podle svých představ a přizpůsobit realitu sobě </a:t>
            </a:r>
          </a:p>
          <a:p>
            <a:r>
              <a:rPr lang="cs-CZ" altLang="cs-CZ"/>
              <a:t>Stejné znaky má pohádkový svět – postavy jednoznačný charakter, příběh má dobrý konec..</a:t>
            </a:r>
          </a:p>
          <a:p>
            <a:pPr>
              <a:buFontTx/>
              <a:buNone/>
            </a:pPr>
            <a:r>
              <a:rPr lang="cs-CZ" altLang="cs-CZ" b="1"/>
              <a:t>Vývoj řečových schopností - </a:t>
            </a:r>
            <a:r>
              <a:rPr lang="cs-CZ" altLang="cs-CZ"/>
              <a:t>zdokonalení v obsahu i formě, otázka typu proč</a:t>
            </a:r>
          </a:p>
          <a:p>
            <a:pPr>
              <a:buFontTx/>
              <a:buNone/>
            </a:pPr>
            <a:r>
              <a:rPr lang="cs-CZ" altLang="cs-CZ"/>
              <a:t>Učí se mluvit pomocí nápodoby, i gramatická pravidla; e</a:t>
            </a:r>
            <a:r>
              <a:rPr lang="cs-CZ" altLang="cs-CZ" b="1"/>
              <a:t>gocentrická řeč,</a:t>
            </a:r>
            <a:r>
              <a:rPr lang="cs-CZ" altLang="cs-CZ"/>
              <a:t> není určena pro jinou osobu, </a:t>
            </a:r>
          </a:p>
          <a:p>
            <a:pPr>
              <a:buFontTx/>
              <a:buNone/>
            </a:pPr>
            <a:r>
              <a:rPr lang="cs-CZ" altLang="cs-CZ"/>
              <a:t>Vývoj řeči spojen s myšlením </a:t>
            </a:r>
          </a:p>
          <a:p>
            <a:endParaRPr lang="cs-CZ" altLang="cs-CZ"/>
          </a:p>
        </p:txBody>
      </p:sp>
    </p:spTree>
  </p:cSld>
  <p:clrMapOvr>
    <a:masterClrMapping/>
  </p:clrMapOvr>
  <p:transition spd="slow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Nadpis 1">
            <a:extLst>
              <a:ext uri="{FF2B5EF4-FFF2-40B4-BE49-F238E27FC236}">
                <a16:creationId xmlns:a16="http://schemas.microsoft.com/office/drawing/2014/main" id="{4FB2A46D-83FD-4483-41C9-1DC7FB745D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Rozvoj dětské identity</a:t>
            </a:r>
          </a:p>
        </p:txBody>
      </p:sp>
      <p:sp>
        <p:nvSpPr>
          <p:cNvPr id="53251" name="Zástupný symbol pro obsah 2">
            <a:extLst>
              <a:ext uri="{FF2B5EF4-FFF2-40B4-BE49-F238E27FC236}">
                <a16:creationId xmlns:a16="http://schemas.microsoft.com/office/drawing/2014/main" id="{570B0ADE-20AA-3DB0-60EA-043D6097BF4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cs-CZ" altLang="cs-CZ" sz="2400" b="1" dirty="0"/>
              <a:t>Rozvoj poznávacích procesů ovlivňuje i sebepojetí (</a:t>
            </a:r>
            <a:r>
              <a:rPr lang="cs-CZ" altLang="cs-CZ" sz="2400" dirty="0"/>
              <a:t>dítě si uvědomuje svoji jedinečnost a odlišnost)</a:t>
            </a:r>
          </a:p>
          <a:p>
            <a:r>
              <a:rPr lang="cs-CZ" altLang="cs-CZ" sz="2400" dirty="0"/>
              <a:t>Začíná</a:t>
            </a:r>
            <a:r>
              <a:rPr lang="cs-CZ" altLang="cs-CZ" sz="2400" b="1" dirty="0"/>
              <a:t> chápat sebe sama jako subjekt – tak vzniká vědomí vlastní identity</a:t>
            </a:r>
            <a:endParaRPr lang="cs-CZ" altLang="cs-CZ" sz="2400" dirty="0"/>
          </a:p>
          <a:p>
            <a:r>
              <a:rPr lang="cs-CZ" altLang="cs-CZ" sz="2400" b="1" dirty="0"/>
              <a:t>Sebehodnocení je závislé na názoru jiných</a:t>
            </a:r>
            <a:r>
              <a:rPr lang="cs-CZ" altLang="cs-CZ" sz="2400" dirty="0"/>
              <a:t> osob vzhledem ke své citové a rozumové nezralosti</a:t>
            </a:r>
          </a:p>
          <a:p>
            <a:r>
              <a:rPr lang="cs-CZ" altLang="cs-CZ" sz="2400" b="1" dirty="0"/>
              <a:t>Dítě přijímá názor na sebe sama nekriticky</a:t>
            </a:r>
            <a:r>
              <a:rPr lang="cs-CZ" altLang="cs-CZ" sz="2400" dirty="0"/>
              <a:t>, tak jak je mu prezentován</a:t>
            </a:r>
          </a:p>
          <a:p>
            <a:r>
              <a:rPr lang="cs-CZ" altLang="cs-CZ" sz="2400" dirty="0"/>
              <a:t>Nezralost sebepojetí se může </a:t>
            </a:r>
            <a:r>
              <a:rPr lang="cs-CZ" altLang="cs-CZ" sz="2400" b="1" dirty="0"/>
              <a:t>projevovat majetnickými sklony</a:t>
            </a:r>
            <a:endParaRPr lang="cs-CZ" altLang="cs-CZ" sz="2400" dirty="0"/>
          </a:p>
          <a:p>
            <a:endParaRPr lang="cs-CZ" altLang="cs-CZ" dirty="0"/>
          </a:p>
        </p:txBody>
      </p:sp>
      <p:sp>
        <p:nvSpPr>
          <p:cNvPr id="53252" name="Zástupný symbol pro datum 3">
            <a:extLst>
              <a:ext uri="{FF2B5EF4-FFF2-40B4-BE49-F238E27FC236}">
                <a16:creationId xmlns:a16="http://schemas.microsoft.com/office/drawing/2014/main" id="{EFE01294-886E-2513-78A1-0039FCDA196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Nadpis 1">
            <a:extLst>
              <a:ext uri="{FF2B5EF4-FFF2-40B4-BE49-F238E27FC236}">
                <a16:creationId xmlns:a16="http://schemas.microsoft.com/office/drawing/2014/main" id="{3A24A6B3-2846-FF1D-0BE0-E79A0C57FA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4275" name="Zástupný symbol pro obsah 2">
            <a:extLst>
              <a:ext uri="{FF2B5EF4-FFF2-40B4-BE49-F238E27FC236}">
                <a16:creationId xmlns:a16="http://schemas.microsoft.com/office/drawing/2014/main" id="{ECF02A63-E4B6-1C1F-D4A1-4871D07761C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b="1"/>
              <a:t>Sklon k vychloubání</a:t>
            </a:r>
            <a:r>
              <a:rPr lang="cs-CZ" altLang="cs-CZ"/>
              <a:t> – nekritičnost a přehnaný důraz na sebe sama</a:t>
            </a:r>
          </a:p>
          <a:p>
            <a:r>
              <a:rPr lang="cs-CZ" altLang="cs-CZ" b="1"/>
              <a:t>Ztotožnění s rodiči slouží jako obohacení dětské identity, posiluje jeho sebevědomí</a:t>
            </a:r>
            <a:endParaRPr lang="cs-CZ" altLang="cs-CZ"/>
          </a:p>
          <a:p>
            <a:r>
              <a:rPr lang="cs-CZ" altLang="cs-CZ" b="1"/>
              <a:t>Součástí identity je osobní teritorium</a:t>
            </a:r>
            <a:r>
              <a:rPr lang="cs-CZ" altLang="cs-CZ"/>
              <a:t> – lidé, k nimž má vztah, věci, jež mu patří, prostředí, v němž žije</a:t>
            </a:r>
          </a:p>
          <a:p>
            <a:endParaRPr lang="cs-CZ" altLang="cs-CZ"/>
          </a:p>
        </p:txBody>
      </p:sp>
      <p:sp>
        <p:nvSpPr>
          <p:cNvPr id="54276" name="Zástupný symbol pro datum 3">
            <a:extLst>
              <a:ext uri="{FF2B5EF4-FFF2-40B4-BE49-F238E27FC236}">
                <a16:creationId xmlns:a16="http://schemas.microsoft.com/office/drawing/2014/main" id="{71CCF7DC-BD57-A8AC-018D-12D50E366E2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Nadpis 1">
            <a:extLst>
              <a:ext uri="{FF2B5EF4-FFF2-40B4-BE49-F238E27FC236}">
                <a16:creationId xmlns:a16="http://schemas.microsoft.com/office/drawing/2014/main" id="{54C71A06-DC08-90AE-991E-A952BEE676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Školní zralost</a:t>
            </a:r>
          </a:p>
        </p:txBody>
      </p:sp>
      <p:sp>
        <p:nvSpPr>
          <p:cNvPr id="9219" name="Zástupný symbol pro obsah 2">
            <a:extLst>
              <a:ext uri="{FF2B5EF4-FFF2-40B4-BE49-F238E27FC236}">
                <a16:creationId xmlns:a16="http://schemas.microsoft.com/office/drawing/2014/main" id="{43DBC5AD-D138-F007-EF98-B03643F7488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cs-CZ" altLang="cs-CZ" b="1" dirty="0"/>
              <a:t>Tělesná zralost-</a:t>
            </a:r>
            <a:r>
              <a:rPr lang="cs-CZ" altLang="cs-CZ" dirty="0"/>
              <a:t>120 cm,  22kg</a:t>
            </a:r>
          </a:p>
          <a:p>
            <a:pPr>
              <a:buFontTx/>
              <a:buNone/>
              <a:defRPr/>
            </a:pPr>
            <a:r>
              <a:rPr lang="cs-CZ" altLang="cs-CZ" dirty="0"/>
              <a:t>Většinou na počátku mírné urychlení růstu, protahuje se postava, druhé zuby</a:t>
            </a:r>
          </a:p>
          <a:p>
            <a:pPr>
              <a:buFontTx/>
              <a:buNone/>
              <a:defRPr/>
            </a:pPr>
            <a:r>
              <a:rPr lang="cs-CZ" altLang="cs-CZ" dirty="0"/>
              <a:t>Změny </a:t>
            </a:r>
            <a:r>
              <a:rPr lang="cs-CZ" altLang="cs-CZ" b="1" dirty="0"/>
              <a:t>motoriky</a:t>
            </a:r>
            <a:r>
              <a:rPr lang="cs-CZ" altLang="cs-CZ" dirty="0"/>
              <a:t> – pohyby lepší koordinovanost, je jasná lateralita</a:t>
            </a:r>
          </a:p>
          <a:p>
            <a:pPr>
              <a:defRPr/>
            </a:pPr>
            <a:r>
              <a:rPr lang="cs-CZ" altLang="cs-CZ" b="1" dirty="0"/>
              <a:t>Rozumová zralost - </a:t>
            </a:r>
            <a:r>
              <a:rPr lang="cs-CZ" altLang="cs-CZ" dirty="0"/>
              <a:t>myšlení v logických operacích – nastupuje </a:t>
            </a:r>
            <a:r>
              <a:rPr lang="cs-CZ" altLang="cs-CZ" b="1" dirty="0"/>
              <a:t>stadium konkrétních operací; </a:t>
            </a:r>
            <a:r>
              <a:rPr lang="cs-CZ" altLang="cs-CZ" dirty="0"/>
              <a:t>začíná chápat </a:t>
            </a:r>
            <a:r>
              <a:rPr lang="cs-CZ" altLang="cs-CZ" b="1" dirty="0"/>
              <a:t>neměnnost, velikost, množství </a:t>
            </a:r>
          </a:p>
          <a:p>
            <a:pPr marL="0" indent="0">
              <a:buNone/>
              <a:defRPr/>
            </a:pPr>
            <a:r>
              <a:rPr lang="cs-CZ" altLang="cs-CZ" b="1" dirty="0"/>
              <a:t> </a:t>
            </a:r>
          </a:p>
          <a:p>
            <a:pPr>
              <a:defRPr/>
            </a:pPr>
            <a:endParaRPr lang="cs-CZ" altLang="cs-CZ" dirty="0"/>
          </a:p>
          <a:p>
            <a:pPr>
              <a:defRPr/>
            </a:pPr>
            <a:endParaRPr lang="cs-CZ" altLang="cs-CZ" dirty="0"/>
          </a:p>
        </p:txBody>
      </p:sp>
    </p:spTree>
  </p:cSld>
  <p:clrMapOvr>
    <a:masterClrMapping/>
  </p:clrMapOvr>
  <p:transition spd="slow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Nadpis 1">
            <a:extLst>
              <a:ext uri="{FF2B5EF4-FFF2-40B4-BE49-F238E27FC236}">
                <a16:creationId xmlns:a16="http://schemas.microsoft.com/office/drawing/2014/main" id="{9883B3F1-5FE4-C57E-20A4-8BA2C9CF56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2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Emoční zralost, sociální zralost</a:t>
            </a:r>
            <a:endParaRPr lang="cs-CZ" altLang="cs-CZ" sz="27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57857AD-73FF-45F8-96CB-D7A446107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05000"/>
              </a:lnSpc>
              <a:spcBef>
                <a:spcPts val="750"/>
              </a:spcBef>
              <a:buNone/>
              <a:defRPr/>
            </a:pPr>
            <a:r>
              <a:rPr lang="cs-CZ" altLang="cs-CZ" sz="2600" b="1" dirty="0">
                <a:cs typeface="Times New Roman" panose="02020603050405020304" pitchFamily="18" charset="0"/>
              </a:rPr>
              <a:t>Emoční zralost</a:t>
            </a:r>
          </a:p>
          <a:p>
            <a:pPr marL="0" indent="0">
              <a:lnSpc>
                <a:spcPct val="105000"/>
              </a:lnSpc>
              <a:spcBef>
                <a:spcPts val="750"/>
              </a:spcBef>
              <a:buNone/>
              <a:defRPr/>
            </a:pPr>
            <a:r>
              <a:rPr lang="cs-CZ" altLang="cs-CZ" sz="2400" dirty="0">
                <a:cs typeface="Times New Roman" panose="02020603050405020304" pitchFamily="18" charset="0"/>
              </a:rPr>
              <a:t>• </a:t>
            </a:r>
            <a:r>
              <a:rPr lang="cs-CZ" altLang="cs-CZ" dirty="0">
                <a:cs typeface="Times New Roman" panose="02020603050405020304" pitchFamily="18" charset="0"/>
              </a:rPr>
              <a:t>dítě dosáhlo </a:t>
            </a:r>
            <a:r>
              <a:rPr lang="cs-CZ" altLang="cs-CZ" b="1" dirty="0">
                <a:cs typeface="Times New Roman" panose="02020603050405020304" pitchFamily="18" charset="0"/>
              </a:rPr>
              <a:t>citové stability</a:t>
            </a:r>
            <a:r>
              <a:rPr lang="cs-CZ" altLang="cs-CZ" dirty="0">
                <a:cs typeface="Times New Roman" panose="02020603050405020304" pitchFamily="18" charset="0"/>
              </a:rPr>
              <a:t>, odeznělo období vzdoru, </a:t>
            </a:r>
            <a:endParaRPr lang="cs-CZ" altLang="cs-CZ" b="1" dirty="0">
              <a:cs typeface="Times New Roman" panose="02020603050405020304" pitchFamily="18" charset="0"/>
            </a:endParaRPr>
          </a:p>
          <a:p>
            <a:pPr marL="0" indent="0">
              <a:lnSpc>
                <a:spcPct val="105000"/>
              </a:lnSpc>
              <a:spcBef>
                <a:spcPts val="750"/>
              </a:spcBef>
              <a:buNone/>
              <a:defRPr/>
            </a:pPr>
            <a:r>
              <a:rPr lang="cs-CZ" altLang="cs-CZ" dirty="0">
                <a:cs typeface="Times New Roman" panose="02020603050405020304" pitchFamily="18" charset="0"/>
              </a:rPr>
              <a:t>• dítě má méně impulzivních reakcí,  dítě dovede svoji kapacitu motivovat na</a:t>
            </a:r>
          </a:p>
          <a:p>
            <a:pPr marL="0" indent="0">
              <a:lnSpc>
                <a:spcPct val="105000"/>
              </a:lnSpc>
              <a:spcBef>
                <a:spcPts val="750"/>
              </a:spcBef>
              <a:buNone/>
              <a:defRPr/>
            </a:pPr>
            <a:r>
              <a:rPr lang="cs-CZ" altLang="cs-CZ" dirty="0">
                <a:cs typeface="Times New Roman" panose="02020603050405020304" pitchFamily="18" charset="0"/>
              </a:rPr>
              <a:t> školní  vyučování, dítě je </a:t>
            </a:r>
            <a:r>
              <a:rPr lang="cs-CZ" altLang="cs-CZ" b="1" dirty="0">
                <a:cs typeface="Times New Roman" panose="02020603050405020304" pitchFamily="18" charset="0"/>
              </a:rPr>
              <a:t>zralé odloučit se od domova, </a:t>
            </a:r>
          </a:p>
          <a:p>
            <a:pPr marL="0" indent="0">
              <a:buNone/>
              <a:defRPr/>
            </a:pPr>
            <a:r>
              <a:rPr lang="cs-CZ" altLang="cs-CZ" dirty="0">
                <a:ea typeface="Calibri" panose="020F0502020204030204" pitchFamily="34" charset="0"/>
                <a:cs typeface="Times New Roman" panose="02020603050405020304" pitchFamily="18" charset="0"/>
              </a:rPr>
              <a:t>• dítě je </a:t>
            </a:r>
            <a:r>
              <a:rPr lang="cs-CZ" altLang="cs-CZ" b="1" dirty="0">
                <a:ea typeface="Calibri" panose="020F0502020204030204" pitchFamily="34" charset="0"/>
                <a:cs typeface="Times New Roman" panose="02020603050405020304" pitchFamily="18" charset="0"/>
              </a:rPr>
              <a:t>zralé být ve školním prostředí </a:t>
            </a:r>
            <a:r>
              <a:rPr lang="cs-CZ" altLang="cs-CZ" dirty="0">
                <a:ea typeface="Calibri" panose="020F0502020204030204" pitchFamily="34" charset="0"/>
                <a:cs typeface="Times New Roman" panose="02020603050405020304" pitchFamily="18" charset="0"/>
              </a:rPr>
              <a:t>s ostatními  dětmi </a:t>
            </a:r>
          </a:p>
          <a:p>
            <a:pPr marL="0" indent="0">
              <a:buNone/>
              <a:defRPr/>
            </a:pPr>
            <a:r>
              <a:rPr lang="cs-CZ" altLang="cs-CZ" b="1" dirty="0">
                <a:ea typeface="Calibri" panose="020F0502020204030204" pitchFamily="34" charset="0"/>
                <a:cs typeface="Times New Roman" panose="02020603050405020304" pitchFamily="18" charset="0"/>
              </a:rPr>
              <a:t>Sociální zralost</a:t>
            </a:r>
          </a:p>
          <a:p>
            <a:pPr>
              <a:lnSpc>
                <a:spcPct val="115000"/>
              </a:lnSpc>
              <a:spcBef>
                <a:spcPts val="750"/>
              </a:spcBef>
            </a:pPr>
            <a:r>
              <a:rPr lang="cs-CZ" altLang="cs-CZ" dirty="0">
                <a:cs typeface="Times New Roman" panose="02020603050405020304" pitchFamily="18" charset="0"/>
              </a:rPr>
              <a:t>přiměřená samostatnost, potřeba   sociálního kontaktu</a:t>
            </a:r>
            <a:endParaRPr lang="cs-CZ" altLang="cs-CZ" b="1" dirty="0"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750"/>
              </a:spcBef>
            </a:pPr>
            <a:r>
              <a:rPr lang="cs-CZ" altLang="cs-CZ" dirty="0">
                <a:cs typeface="Times New Roman" panose="02020603050405020304" pitchFamily="18" charset="0"/>
              </a:rPr>
              <a:t>schopnost pracovat ve skupině,  schopnost podřídit se  </a:t>
            </a:r>
            <a:endParaRPr lang="cs-CZ" altLang="cs-CZ" b="1" dirty="0"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750"/>
              </a:spcBef>
            </a:pPr>
            <a:r>
              <a:rPr lang="cs-CZ" altLang="cs-CZ" dirty="0">
                <a:cs typeface="Times New Roman" panose="02020603050405020304" pitchFamily="18" charset="0"/>
              </a:rPr>
              <a:t> schopnost kooperovat,  schopnost přijmout cizí autoritu </a:t>
            </a:r>
            <a:endParaRPr lang="cs-CZ" altLang="cs-CZ" b="1" dirty="0"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750"/>
              </a:spcBef>
              <a:buNone/>
            </a:pPr>
            <a:r>
              <a:rPr lang="cs-CZ" altLang="cs-CZ" sz="2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cs-CZ" altLang="cs-CZ" sz="2100" b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cs-CZ" altLang="cs-CZ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Nadpis 1">
            <a:extLst>
              <a:ext uri="{FF2B5EF4-FFF2-40B4-BE49-F238E27FC236}">
                <a16:creationId xmlns:a16="http://schemas.microsoft.com/office/drawing/2014/main" id="{BFC1E195-C7AC-3813-036C-4F35AF3436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cs-CZ" altLang="cs-CZ" dirty="0"/>
            </a:br>
            <a:r>
              <a:rPr lang="cs-CZ" altLang="cs-CZ" dirty="0"/>
              <a:t>Mladší školní věk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58371" name="Zástupný symbol pro obsah 2">
            <a:extLst>
              <a:ext uri="{FF2B5EF4-FFF2-40B4-BE49-F238E27FC236}">
                <a16:creationId xmlns:a16="http://schemas.microsoft.com/office/drawing/2014/main" id="{E39EBBFC-0ADA-141E-DB92-CB6B1315A0B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sz="2400" dirty="0"/>
              <a:t>Období </a:t>
            </a:r>
            <a:r>
              <a:rPr lang="cs-CZ" altLang="cs-CZ" sz="2400" b="1" dirty="0"/>
              <a:t>konkrétních operací </a:t>
            </a:r>
            <a:r>
              <a:rPr lang="cs-CZ" altLang="cs-CZ" sz="2400" dirty="0"/>
              <a:t>(</a:t>
            </a:r>
            <a:r>
              <a:rPr lang="cs-CZ" altLang="cs-CZ" sz="2400" dirty="0" err="1"/>
              <a:t>Piaget</a:t>
            </a:r>
            <a:r>
              <a:rPr lang="cs-CZ" altLang="cs-CZ" sz="2400" dirty="0"/>
              <a:t>) – do 11 let:</a:t>
            </a:r>
          </a:p>
          <a:p>
            <a:r>
              <a:rPr lang="cs-CZ" altLang="cs-CZ" sz="2400" dirty="0"/>
              <a:t>Logické myšlení v oblasti konkrétních objektů, ještě ne abstraktní, méně egocentrické, zaměření na druhé</a:t>
            </a:r>
          </a:p>
          <a:p>
            <a:r>
              <a:rPr lang="cs-CZ" altLang="cs-CZ" sz="2400" b="1" dirty="0"/>
              <a:t>– období střízlivého realismu</a:t>
            </a:r>
            <a:r>
              <a:rPr lang="cs-CZ" altLang="cs-CZ" sz="2400" dirty="0"/>
              <a:t> – zaměření na to, co je a jak to je – realistický, střízlivý pohled na svět</a:t>
            </a:r>
          </a:p>
          <a:p>
            <a:r>
              <a:rPr lang="cs-CZ" altLang="cs-CZ" sz="2400" dirty="0"/>
              <a:t>vývoj smyslového vnímání, představivosti – záměrná pozornost, vytrvalost, smysl pro detaily</a:t>
            </a:r>
          </a:p>
          <a:p>
            <a:r>
              <a:rPr lang="cs-CZ" altLang="cs-CZ" sz="2400" dirty="0"/>
              <a:t>kvalitativní rozvoj řeči:</a:t>
            </a:r>
          </a:p>
          <a:p>
            <a:r>
              <a:rPr lang="cs-CZ" altLang="cs-CZ" sz="2400" dirty="0"/>
              <a:t> ( 7 leté děti – 18000 slov,11 leté – 26000)</a:t>
            </a:r>
          </a:p>
        </p:txBody>
      </p:sp>
      <p:sp>
        <p:nvSpPr>
          <p:cNvPr id="58372" name="Zástupný symbol pro datum 3">
            <a:extLst>
              <a:ext uri="{FF2B5EF4-FFF2-40B4-BE49-F238E27FC236}">
                <a16:creationId xmlns:a16="http://schemas.microsoft.com/office/drawing/2014/main" id="{C9F85A4F-BD2E-CF41-8FB6-A41BFA677F6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Nadpis 1">
            <a:extLst>
              <a:ext uri="{FF2B5EF4-FFF2-40B4-BE49-F238E27FC236}">
                <a16:creationId xmlns:a16="http://schemas.microsoft.com/office/drawing/2014/main" id="{E32D68AB-3B75-4711-2CAB-D2A32BBEF8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Kognitivní vývoj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B9FBF4B-2BA1-723E-CD86-E0B7F95DB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cs-CZ" dirty="0"/>
              <a:t>rozvoj paměti, strategie učení – jak se učit</a:t>
            </a:r>
          </a:p>
          <a:p>
            <a:pPr>
              <a:defRPr/>
            </a:pPr>
            <a:r>
              <a:rPr lang="cs-CZ" b="1" dirty="0"/>
              <a:t>logické usuzování, ale vázáno na konkrétní obsahy</a:t>
            </a:r>
            <a:r>
              <a:rPr lang="cs-CZ" dirty="0"/>
              <a:t>, které si může názorně představit</a:t>
            </a:r>
          </a:p>
          <a:p>
            <a:pPr>
              <a:defRPr/>
            </a:pPr>
            <a:r>
              <a:rPr lang="cs-CZ" dirty="0"/>
              <a:t>konvergentní myšlení, směřující k jednomu cíli, ještě ne divergentní, tvořivé</a:t>
            </a:r>
          </a:p>
          <a:p>
            <a:pPr>
              <a:defRPr/>
            </a:pPr>
            <a:r>
              <a:rPr lang="cs-CZ" dirty="0"/>
              <a:t>realismus naivní – závislost na autoritě</a:t>
            </a:r>
          </a:p>
          <a:p>
            <a:pPr>
              <a:defRPr/>
            </a:pPr>
            <a:r>
              <a:rPr lang="cs-CZ" dirty="0"/>
              <a:t>realismus kritický – vlastní názor – </a:t>
            </a:r>
          </a:p>
          <a:p>
            <a:pPr>
              <a:defRPr/>
            </a:pPr>
            <a:r>
              <a:rPr lang="cs-CZ" b="1" dirty="0"/>
              <a:t>závislost na výchově – podpora autonomie</a:t>
            </a:r>
          </a:p>
          <a:p>
            <a:pPr>
              <a:defRPr/>
            </a:pPr>
            <a:endParaRPr lang="cs-CZ" dirty="0"/>
          </a:p>
          <a:p>
            <a:pPr>
              <a:defRPr/>
            </a:pPr>
            <a:endParaRPr lang="cs-CZ" dirty="0"/>
          </a:p>
          <a:p>
            <a:pPr marL="0" indent="0">
              <a:buNone/>
              <a:defRPr/>
            </a:pPr>
            <a:r>
              <a:rPr lang="cs-CZ" dirty="0"/>
              <a:t> </a:t>
            </a:r>
          </a:p>
          <a:p>
            <a:pPr>
              <a:defRPr/>
            </a:pPr>
            <a:endParaRPr lang="cs-CZ" dirty="0"/>
          </a:p>
          <a:p>
            <a:pPr>
              <a:defRPr/>
            </a:pPr>
            <a:endParaRPr lang="cs-CZ" dirty="0"/>
          </a:p>
        </p:txBody>
      </p:sp>
      <p:sp>
        <p:nvSpPr>
          <p:cNvPr id="59396" name="Zástupný symbol pro datum 3">
            <a:extLst>
              <a:ext uri="{FF2B5EF4-FFF2-40B4-BE49-F238E27FC236}">
                <a16:creationId xmlns:a16="http://schemas.microsoft.com/office/drawing/2014/main" id="{90C51E9E-5111-832A-70EC-CEF2711B998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Nadpis 1">
            <a:extLst>
              <a:ext uri="{FF2B5EF4-FFF2-40B4-BE49-F238E27FC236}">
                <a16:creationId xmlns:a16="http://schemas.microsoft.com/office/drawing/2014/main" id="{B0F865AD-5B04-68BA-9E7D-4A701AC137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Morální, emoční vývoj, socializace</a:t>
            </a:r>
          </a:p>
        </p:txBody>
      </p:sp>
      <p:sp>
        <p:nvSpPr>
          <p:cNvPr id="60419" name="Zástupný symbol pro obsah 2">
            <a:extLst>
              <a:ext uri="{FF2B5EF4-FFF2-40B4-BE49-F238E27FC236}">
                <a16:creationId xmlns:a16="http://schemas.microsoft.com/office/drawing/2014/main" id="{5F3E0361-F07F-193E-4D67-6168F01B48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/>
              <a:t>schopnost </a:t>
            </a:r>
            <a:r>
              <a:rPr lang="cs-CZ" altLang="cs-CZ" b="1"/>
              <a:t>seberegulace -</a:t>
            </a:r>
            <a:r>
              <a:rPr lang="cs-CZ" altLang="cs-CZ"/>
              <a:t> kauzální atribuce</a:t>
            </a:r>
          </a:p>
          <a:p>
            <a:r>
              <a:rPr lang="cs-CZ" altLang="cs-CZ"/>
              <a:t>rozumí vlastním pocitům,</a:t>
            </a:r>
          </a:p>
          <a:p>
            <a:r>
              <a:rPr lang="cs-CZ" altLang="cs-CZ"/>
              <a:t> sociální zkušenost - autority, </a:t>
            </a:r>
          </a:p>
          <a:p>
            <a:r>
              <a:rPr lang="cs-CZ" altLang="cs-CZ"/>
              <a:t>vývoj morálního vědomí a jednání;</a:t>
            </a:r>
          </a:p>
          <a:p>
            <a:r>
              <a:rPr lang="cs-CZ" altLang="cs-CZ"/>
              <a:t> </a:t>
            </a:r>
            <a:r>
              <a:rPr lang="cs-CZ" altLang="cs-CZ" b="1"/>
              <a:t>heteronomní - autonomní morálka </a:t>
            </a:r>
            <a:r>
              <a:rPr lang="cs-CZ" altLang="cs-CZ"/>
              <a:t>dále závisí na záměrných výchovných technikách, ale důraz na každodenní, bezděčné autentické způsoby interakce  </a:t>
            </a:r>
            <a:r>
              <a:rPr lang="cs-CZ" altLang="cs-CZ" b="1"/>
              <a:t>osvojování sociálních rolí: </a:t>
            </a:r>
          </a:p>
          <a:p>
            <a:r>
              <a:rPr lang="cs-CZ" altLang="cs-CZ" b="1"/>
              <a:t>žáka, spolužáka</a:t>
            </a:r>
          </a:p>
        </p:txBody>
      </p:sp>
      <p:sp>
        <p:nvSpPr>
          <p:cNvPr id="60420" name="Zástupný symbol pro datum 3">
            <a:extLst>
              <a:ext uri="{FF2B5EF4-FFF2-40B4-BE49-F238E27FC236}">
                <a16:creationId xmlns:a16="http://schemas.microsoft.com/office/drawing/2014/main" id="{529B7B6B-2058-1AFA-33E5-4AE412AA8C7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Nadpis 1">
            <a:extLst>
              <a:ext uri="{FF2B5EF4-FFF2-40B4-BE49-F238E27FC236}">
                <a16:creationId xmlns:a16="http://schemas.microsoft.com/office/drawing/2014/main" id="{1A69195F-28B3-7FD4-9D4C-6293B3B8EE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1443" name="Zástupný symbol pro obsah 2">
            <a:extLst>
              <a:ext uri="{FF2B5EF4-FFF2-40B4-BE49-F238E27FC236}">
                <a16:creationId xmlns:a16="http://schemas.microsoft.com/office/drawing/2014/main" id="{42C3D393-8465-C4A2-12C0-690A551EC4E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/>
              <a:t> role žáka, spolužáka - solidarita, společenské očekávání</a:t>
            </a:r>
          </a:p>
          <a:p>
            <a:r>
              <a:rPr lang="cs-CZ" altLang="cs-CZ"/>
              <a:t> </a:t>
            </a:r>
            <a:r>
              <a:rPr lang="cs-CZ" altLang="cs-CZ" b="1"/>
              <a:t>mužské role </a:t>
            </a:r>
            <a:r>
              <a:rPr lang="cs-CZ" altLang="cs-CZ"/>
              <a:t>– sebeprosazování, odvaha..</a:t>
            </a:r>
          </a:p>
          <a:p>
            <a:r>
              <a:rPr lang="cs-CZ" altLang="cs-CZ"/>
              <a:t> </a:t>
            </a:r>
            <a:r>
              <a:rPr lang="cs-CZ" altLang="cs-CZ" b="1"/>
              <a:t>ženská role </a:t>
            </a:r>
            <a:r>
              <a:rPr lang="cs-CZ" altLang="cs-CZ"/>
              <a:t>– citovější, přizpůsobivější …(pořádek..)</a:t>
            </a:r>
          </a:p>
          <a:p>
            <a:r>
              <a:rPr lang="cs-CZ" altLang="cs-CZ" b="1"/>
              <a:t>nevyspělá sexuální identita </a:t>
            </a:r>
            <a:r>
              <a:rPr lang="cs-CZ" altLang="cs-CZ"/>
              <a:t>–až v 11 letech obecné porozumění sexuální identity</a:t>
            </a:r>
          </a:p>
          <a:p>
            <a:endParaRPr lang="cs-CZ" altLang="cs-CZ"/>
          </a:p>
          <a:p>
            <a:endParaRPr lang="cs-CZ" altLang="cs-CZ"/>
          </a:p>
        </p:txBody>
      </p:sp>
      <p:sp>
        <p:nvSpPr>
          <p:cNvPr id="61444" name="Zástupný symbol pro datum 3">
            <a:extLst>
              <a:ext uri="{FF2B5EF4-FFF2-40B4-BE49-F238E27FC236}">
                <a16:creationId xmlns:a16="http://schemas.microsoft.com/office/drawing/2014/main" id="{283ABFCF-DE7F-B392-41E0-8BD7F24FA4C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Nadpis 1">
            <a:extLst>
              <a:ext uri="{FF2B5EF4-FFF2-40B4-BE49-F238E27FC236}">
                <a16:creationId xmlns:a16="http://schemas.microsoft.com/office/drawing/2014/main" id="{71724059-5F3F-C0F2-150D-BF87A70213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Starší školní věk, období dospívání,    </a:t>
            </a:r>
            <a:br>
              <a:rPr lang="cs-CZ" altLang="cs-CZ" dirty="0"/>
            </a:br>
            <a:r>
              <a:rPr lang="cs-CZ" altLang="cs-CZ" dirty="0"/>
              <a:t>                  adolescence</a:t>
            </a:r>
          </a:p>
        </p:txBody>
      </p:sp>
      <p:sp>
        <p:nvSpPr>
          <p:cNvPr id="62467" name="Zástupný symbol pro obsah 2">
            <a:extLst>
              <a:ext uri="{FF2B5EF4-FFF2-40B4-BE49-F238E27FC236}">
                <a16:creationId xmlns:a16="http://schemas.microsoft.com/office/drawing/2014/main" id="{24F3358F-28A1-ECB0-BA78-800F7EF2952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dirty="0"/>
              <a:t>Stádium formálních operací – od 11 let:</a:t>
            </a:r>
          </a:p>
          <a:p>
            <a:r>
              <a:rPr lang="cs-CZ" altLang="cs-CZ" dirty="0"/>
              <a:t>Formální logika, abstraktní myšlení</a:t>
            </a:r>
          </a:p>
          <a:p>
            <a:r>
              <a:rPr lang="cs-CZ" altLang="cs-CZ" b="1" dirty="0"/>
              <a:t>Období pubescence </a:t>
            </a:r>
            <a:r>
              <a:rPr lang="cs-CZ" altLang="cs-CZ" dirty="0"/>
              <a:t>– od 11 do 15 let</a:t>
            </a:r>
          </a:p>
          <a:p>
            <a:r>
              <a:rPr lang="cs-CZ" altLang="cs-CZ" dirty="0"/>
              <a:t>fáze </a:t>
            </a:r>
            <a:r>
              <a:rPr lang="cs-CZ" altLang="cs-CZ" b="1" dirty="0"/>
              <a:t>prepuberty</a:t>
            </a:r>
            <a:r>
              <a:rPr lang="cs-CZ" altLang="cs-CZ" dirty="0"/>
              <a:t> – 11 – 13 let</a:t>
            </a:r>
          </a:p>
          <a:p>
            <a:r>
              <a:rPr lang="cs-CZ" altLang="cs-CZ" dirty="0"/>
              <a:t>fáze vlastní </a:t>
            </a:r>
            <a:r>
              <a:rPr lang="cs-CZ" altLang="cs-CZ" b="1" dirty="0"/>
              <a:t>puberty</a:t>
            </a:r>
            <a:r>
              <a:rPr lang="cs-CZ" altLang="cs-CZ" dirty="0"/>
              <a:t> – 13 – 15 let</a:t>
            </a:r>
          </a:p>
          <a:p>
            <a:r>
              <a:rPr lang="cs-CZ" altLang="cs-CZ" b="1" dirty="0"/>
              <a:t>Období adolescence </a:t>
            </a:r>
            <a:r>
              <a:rPr lang="cs-CZ" altLang="cs-CZ" dirty="0"/>
              <a:t>– od 15 do 20 let – plná reprodukční zralost, zásadní změna sebepojetí</a:t>
            </a:r>
          </a:p>
          <a:p>
            <a:endParaRPr lang="cs-CZ" altLang="cs-CZ" dirty="0"/>
          </a:p>
          <a:p>
            <a:endParaRPr lang="cs-CZ" altLang="cs-CZ" dirty="0"/>
          </a:p>
        </p:txBody>
      </p:sp>
      <p:sp>
        <p:nvSpPr>
          <p:cNvPr id="62468" name="Zástupný symbol pro datum 3">
            <a:extLst>
              <a:ext uri="{FF2B5EF4-FFF2-40B4-BE49-F238E27FC236}">
                <a16:creationId xmlns:a16="http://schemas.microsoft.com/office/drawing/2014/main" id="{00F0B47B-3606-20B3-E057-8789F0DCF23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Nadpis 1">
            <a:extLst>
              <a:ext uri="{FF2B5EF4-FFF2-40B4-BE49-F238E27FC236}">
                <a16:creationId xmlns:a16="http://schemas.microsoft.com/office/drawing/2014/main" id="{73FDDF94-D474-EE56-4D9A-B0A4D8F04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cs-CZ"/>
              <a:t>Kognitivní vývoj</a:t>
            </a:r>
            <a:br>
              <a:rPr lang="cs-CZ"/>
            </a:br>
            <a:endParaRPr lang="cs-CZ"/>
          </a:p>
        </p:txBody>
      </p:sp>
      <p:sp>
        <p:nvSpPr>
          <p:cNvPr id="34819" name="Zástupný symbol pro obsah 2">
            <a:extLst>
              <a:ext uri="{FF2B5EF4-FFF2-40B4-BE49-F238E27FC236}">
                <a16:creationId xmlns:a16="http://schemas.microsoft.com/office/drawing/2014/main" id="{C896BDE4-4AAC-C3A8-58E0-069E62A8C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cs-CZ" b="1" dirty="0"/>
              <a:t>maximální výkon intelektových schopností</a:t>
            </a:r>
            <a:r>
              <a:rPr lang="cs-CZ" dirty="0"/>
              <a:t>,</a:t>
            </a:r>
          </a:p>
          <a:p>
            <a:pPr>
              <a:defRPr/>
            </a:pPr>
            <a:r>
              <a:rPr lang="cs-CZ" dirty="0"/>
              <a:t>nová kvalita myšlenkových operací – formálních operací – vyvozují se soudy o soudech, myšlenkové kombinace, </a:t>
            </a:r>
            <a:r>
              <a:rPr lang="cs-CZ" b="1" dirty="0" err="1"/>
              <a:t>metakognice</a:t>
            </a:r>
            <a:endParaRPr lang="cs-CZ" b="1" dirty="0"/>
          </a:p>
          <a:p>
            <a:pPr>
              <a:defRPr/>
            </a:pPr>
            <a:r>
              <a:rPr lang="cs-CZ" dirty="0"/>
              <a:t>práce s obecnými, abstraktními pojmy</a:t>
            </a:r>
          </a:p>
          <a:p>
            <a:pPr>
              <a:defRPr/>
            </a:pPr>
            <a:r>
              <a:rPr lang="cs-CZ" b="1" dirty="0"/>
              <a:t>tvořivé myšlení- </a:t>
            </a:r>
            <a:r>
              <a:rPr lang="cs-CZ" dirty="0"/>
              <a:t>možná, alternativní řešení</a:t>
            </a:r>
          </a:p>
          <a:p>
            <a:pPr>
              <a:defRPr/>
            </a:pPr>
            <a:r>
              <a:rPr lang="cs-CZ" dirty="0"/>
              <a:t>výraznější vývoj motoriky</a:t>
            </a:r>
          </a:p>
          <a:p>
            <a:pPr>
              <a:defRPr/>
            </a:pPr>
            <a:r>
              <a:rPr lang="cs-CZ" dirty="0"/>
              <a:t>vývoj vnímání – vizuálního, souvisí s abstraktním myšlením</a:t>
            </a:r>
          </a:p>
          <a:p>
            <a:pPr>
              <a:defRPr/>
            </a:pPr>
            <a:r>
              <a:rPr lang="cs-CZ" b="1" dirty="0"/>
              <a:t>vývoj řeči – talent literárního vyjádření</a:t>
            </a:r>
          </a:p>
          <a:p>
            <a:pPr>
              <a:defRPr/>
            </a:pPr>
            <a:endParaRPr lang="cs-CZ" dirty="0"/>
          </a:p>
          <a:p>
            <a:pPr>
              <a:defRPr/>
            </a:pPr>
            <a:endParaRPr lang="cs-CZ" dirty="0"/>
          </a:p>
        </p:txBody>
      </p:sp>
      <p:sp>
        <p:nvSpPr>
          <p:cNvPr id="63492" name="Zástupný symbol pro datum 3">
            <a:extLst>
              <a:ext uri="{FF2B5EF4-FFF2-40B4-BE49-F238E27FC236}">
                <a16:creationId xmlns:a16="http://schemas.microsoft.com/office/drawing/2014/main" id="{9FAA4394-AC45-1B80-5CA0-600470C41D27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Nadpis 1">
            <a:extLst>
              <a:ext uri="{FF2B5EF4-FFF2-40B4-BE49-F238E27FC236}">
                <a16:creationId xmlns:a16="http://schemas.microsoft.com/office/drawing/2014/main" id="{79D95EC3-BF2B-B330-DF44-E2CFEEEC2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br>
              <a:rPr lang="cs-CZ"/>
            </a:br>
            <a:r>
              <a:rPr lang="cs-CZ"/>
              <a:t>Psychologické charakteristiky období dospívání</a:t>
            </a:r>
            <a:br>
              <a:rPr lang="cs-CZ"/>
            </a:br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6B0D2D8-8180-B9E8-3A5C-046DCEB38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období </a:t>
            </a:r>
            <a:r>
              <a:rPr lang="cs-CZ" b="1" dirty="0"/>
              <a:t>emoční lability</a:t>
            </a:r>
            <a:r>
              <a:rPr lang="cs-CZ" dirty="0"/>
              <a:t>, spojené s pohlavním dozráváním, </a:t>
            </a:r>
          </a:p>
          <a:p>
            <a:pPr>
              <a:defRPr/>
            </a:pPr>
            <a:r>
              <a:rPr lang="cs-CZ" dirty="0"/>
              <a:t>negativní </a:t>
            </a:r>
            <a:r>
              <a:rPr lang="cs-CZ" dirty="0" err="1"/>
              <a:t>rozlady</a:t>
            </a:r>
            <a:r>
              <a:rPr lang="cs-CZ" dirty="0"/>
              <a:t>, </a:t>
            </a:r>
          </a:p>
          <a:p>
            <a:pPr>
              <a:defRPr/>
            </a:pPr>
            <a:r>
              <a:rPr lang="cs-CZ" dirty="0"/>
              <a:t>impulzivita  v jednání, nestálost a nepředvídatelnost  reakcí a postojů,</a:t>
            </a:r>
          </a:p>
          <a:p>
            <a:pPr>
              <a:defRPr/>
            </a:pPr>
            <a:r>
              <a:rPr lang="cs-CZ" b="1" dirty="0"/>
              <a:t>obtíže při koncentraci pozornosti</a:t>
            </a:r>
            <a:r>
              <a:rPr lang="cs-CZ" dirty="0"/>
              <a:t>, výkyvy ve školním prospěchu,</a:t>
            </a:r>
          </a:p>
          <a:p>
            <a:pPr>
              <a:defRPr/>
            </a:pPr>
            <a:r>
              <a:rPr lang="cs-CZ" dirty="0"/>
              <a:t>unavitelnost, apatičnost, krátké fáze vystupňované aktivity</a:t>
            </a:r>
          </a:p>
          <a:p>
            <a:pPr>
              <a:defRPr/>
            </a:pPr>
            <a:r>
              <a:rPr lang="cs-CZ" b="1" dirty="0"/>
              <a:t>nevyrovnanost, konfliktnost, nejistota</a:t>
            </a:r>
          </a:p>
          <a:p>
            <a:pPr marL="0" indent="0">
              <a:buNone/>
              <a:defRPr/>
            </a:pPr>
            <a:r>
              <a:rPr lang="cs-CZ" b="1" dirty="0"/>
              <a:t> </a:t>
            </a:r>
          </a:p>
          <a:p>
            <a:pPr>
              <a:defRPr/>
            </a:pPr>
            <a:endParaRPr lang="cs-CZ" dirty="0"/>
          </a:p>
        </p:txBody>
      </p:sp>
      <p:sp>
        <p:nvSpPr>
          <p:cNvPr id="64516" name="Zástupný symbol pro datum 3">
            <a:extLst>
              <a:ext uri="{FF2B5EF4-FFF2-40B4-BE49-F238E27FC236}">
                <a16:creationId xmlns:a16="http://schemas.microsoft.com/office/drawing/2014/main" id="{D4A25627-EE26-08C9-9C1C-6A1B6369296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Nadpis 1">
            <a:extLst>
              <a:ext uri="{FF2B5EF4-FFF2-40B4-BE49-F238E27FC236}">
                <a16:creationId xmlns:a16="http://schemas.microsoft.com/office/drawing/2014/main" id="{6827AE0F-1E52-FCD2-2022-9DEBFEA22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br>
              <a:rPr lang="cs-CZ"/>
            </a:br>
            <a:r>
              <a:rPr lang="cs-CZ"/>
              <a:t>Emoční vývoj a socializace v období dospívání</a:t>
            </a:r>
            <a:br>
              <a:rPr lang="cs-CZ"/>
            </a:br>
            <a:endParaRPr lang="cs-CZ"/>
          </a:p>
        </p:txBody>
      </p:sp>
      <p:sp>
        <p:nvSpPr>
          <p:cNvPr id="65539" name="Zástupný symbol pro obsah 2">
            <a:extLst>
              <a:ext uri="{FF2B5EF4-FFF2-40B4-BE49-F238E27FC236}">
                <a16:creationId xmlns:a16="http://schemas.microsoft.com/office/drawing/2014/main" id="{F706DA86-CF69-7035-552C-EFB7A8F9A6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b="1"/>
              <a:t>revolta</a:t>
            </a:r>
            <a:r>
              <a:rPr lang="cs-CZ" altLang="cs-CZ"/>
              <a:t> proti rodičům, racionalizace kritického hodnocení psychosociální konflikt</a:t>
            </a:r>
          </a:p>
          <a:p>
            <a:r>
              <a:rPr lang="cs-CZ" altLang="cs-CZ"/>
              <a:t>navozování vztahů s vrstevníky – nové, diferencovanější vztahy – nejprve vytváření skupin stejného pohlaví (</a:t>
            </a:r>
            <a:r>
              <a:rPr lang="cs-CZ" altLang="cs-CZ" b="1"/>
              <a:t>skupinová izosexuální fáze</a:t>
            </a:r>
            <a:r>
              <a:rPr lang="cs-CZ" altLang="cs-CZ"/>
              <a:t>),</a:t>
            </a:r>
          </a:p>
          <a:p>
            <a:r>
              <a:rPr lang="cs-CZ" altLang="cs-CZ"/>
              <a:t>ve vlastní pubertě </a:t>
            </a:r>
            <a:r>
              <a:rPr lang="cs-CZ" altLang="cs-CZ" b="1"/>
              <a:t>potřeba intimního párového přátelství</a:t>
            </a:r>
            <a:r>
              <a:rPr lang="cs-CZ" altLang="cs-CZ"/>
              <a:t> – svěřování pocitů, hluboké přátelství (</a:t>
            </a:r>
            <a:r>
              <a:rPr lang="cs-CZ" altLang="cs-CZ" b="1"/>
              <a:t>individuální izosexuální fáze</a:t>
            </a:r>
            <a:r>
              <a:rPr lang="cs-CZ" altLang="cs-CZ"/>
              <a:t>)</a:t>
            </a:r>
          </a:p>
          <a:p>
            <a:endParaRPr lang="cs-CZ" altLang="cs-CZ"/>
          </a:p>
        </p:txBody>
      </p:sp>
      <p:sp>
        <p:nvSpPr>
          <p:cNvPr id="65540" name="Zástupný symbol pro datum 3">
            <a:extLst>
              <a:ext uri="{FF2B5EF4-FFF2-40B4-BE49-F238E27FC236}">
                <a16:creationId xmlns:a16="http://schemas.microsoft.com/office/drawing/2014/main" id="{E0AEB51A-9A59-BCC0-1CDF-4F7F2944AA6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Nadpis 1">
            <a:extLst>
              <a:ext uri="{FF2B5EF4-FFF2-40B4-BE49-F238E27FC236}">
                <a16:creationId xmlns:a16="http://schemas.microsoft.com/office/drawing/2014/main" id="{61DE673C-4CE7-3ED5-3831-94C276BB34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Puberta</a:t>
            </a:r>
          </a:p>
        </p:txBody>
      </p:sp>
      <p:sp>
        <p:nvSpPr>
          <p:cNvPr id="66563" name="Zástupný symbol pro obsah 2">
            <a:extLst>
              <a:ext uri="{FF2B5EF4-FFF2-40B4-BE49-F238E27FC236}">
                <a16:creationId xmlns:a16="http://schemas.microsoft.com/office/drawing/2014/main" id="{4D6DB456-41BC-B6EF-1A4B-195283F5751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dirty="0"/>
              <a:t> zájem o druhé pohlaví – přechodná etapa – nejistota, tápání</a:t>
            </a:r>
          </a:p>
          <a:p>
            <a:r>
              <a:rPr lang="cs-CZ" altLang="cs-CZ" dirty="0"/>
              <a:t>na přelomu pubescence a adolescence – nové zážitky ( </a:t>
            </a:r>
            <a:r>
              <a:rPr lang="cs-CZ" altLang="cs-CZ" b="1" dirty="0"/>
              <a:t>heterosexuální fáze polygamní</a:t>
            </a:r>
            <a:r>
              <a:rPr lang="cs-CZ" altLang="cs-CZ" dirty="0"/>
              <a:t>), etapa zamilovanosti – mezi 14. a 16.rokem (intimní vztahy)</a:t>
            </a:r>
          </a:p>
          <a:p>
            <a:r>
              <a:rPr lang="cs-CZ" altLang="cs-CZ" dirty="0"/>
              <a:t>úroveň sebehodnocení </a:t>
            </a:r>
            <a:r>
              <a:rPr lang="cs-CZ" altLang="cs-CZ" b="1" dirty="0"/>
              <a:t>prudce klesá na počátku dospívání</a:t>
            </a:r>
            <a:r>
              <a:rPr lang="cs-CZ" altLang="cs-CZ" dirty="0"/>
              <a:t>, kolem 15,16 let zvolna narůstá</a:t>
            </a:r>
          </a:p>
          <a:p>
            <a:endParaRPr lang="cs-CZ" altLang="cs-CZ" dirty="0"/>
          </a:p>
          <a:p>
            <a:endParaRPr lang="cs-CZ" altLang="cs-CZ" dirty="0"/>
          </a:p>
        </p:txBody>
      </p:sp>
      <p:sp>
        <p:nvSpPr>
          <p:cNvPr id="66564" name="Zástupný symbol pro datum 3">
            <a:extLst>
              <a:ext uri="{FF2B5EF4-FFF2-40B4-BE49-F238E27FC236}">
                <a16:creationId xmlns:a16="http://schemas.microsoft.com/office/drawing/2014/main" id="{061C47BC-F774-3509-4D7D-A6EAE5D6445A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Nadpis 1">
            <a:extLst>
              <a:ext uri="{FF2B5EF4-FFF2-40B4-BE49-F238E27FC236}">
                <a16:creationId xmlns:a16="http://schemas.microsoft.com/office/drawing/2014/main" id="{275163E4-3B82-328E-CF11-E9ADB552AF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7587" name="Zástupný symbol pro obsah 2">
            <a:extLst>
              <a:ext uri="{FF2B5EF4-FFF2-40B4-BE49-F238E27FC236}">
                <a16:creationId xmlns:a16="http://schemas.microsoft.com/office/drawing/2014/main" id="{CB0894CC-B04C-4ACE-E527-E36045296A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/>
              <a:t>vliv vrstevníků, zesílené sebepozorování, snaha o porozumění vlastním myšlenkám a pocitům; aktivní proces sebepoznávání i sebeutváření</a:t>
            </a:r>
          </a:p>
          <a:p>
            <a:r>
              <a:rPr lang="cs-CZ" altLang="cs-CZ"/>
              <a:t>samostatnost, nezávislost, společenské uplatnění – </a:t>
            </a:r>
            <a:r>
              <a:rPr lang="cs-CZ" altLang="cs-CZ" b="1"/>
              <a:t>přizpůsobit výchovné působení!</a:t>
            </a:r>
          </a:p>
          <a:p>
            <a:r>
              <a:rPr lang="cs-CZ" altLang="cs-CZ"/>
              <a:t>pomoc spočívá ve </a:t>
            </a:r>
            <a:r>
              <a:rPr lang="cs-CZ" altLang="cs-CZ" b="1"/>
              <a:t>vytváření integrovaného a přiměřeného obrazu</a:t>
            </a:r>
          </a:p>
          <a:p>
            <a:endParaRPr lang="cs-CZ" altLang="cs-CZ"/>
          </a:p>
        </p:txBody>
      </p:sp>
      <p:sp>
        <p:nvSpPr>
          <p:cNvPr id="67588" name="Zástupný symbol pro datum 3">
            <a:extLst>
              <a:ext uri="{FF2B5EF4-FFF2-40B4-BE49-F238E27FC236}">
                <a16:creationId xmlns:a16="http://schemas.microsoft.com/office/drawing/2014/main" id="{C77F2598-6A1A-F1C3-E2CD-37CDD700553B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Nadpis 1">
            <a:extLst>
              <a:ext uri="{FF2B5EF4-FFF2-40B4-BE49-F238E27FC236}">
                <a16:creationId xmlns:a16="http://schemas.microsoft.com/office/drawing/2014/main" id="{9C17D6D9-E319-BB5F-ABA6-9C1854F10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br>
              <a:rPr lang="cs-CZ"/>
            </a:br>
            <a:r>
              <a:rPr lang="cs-CZ"/>
              <a:t>Specifické vývojové problémy dospívajících</a:t>
            </a:r>
            <a:br>
              <a:rPr lang="cs-CZ"/>
            </a:br>
            <a:endParaRPr lang="cs-CZ"/>
          </a:p>
        </p:txBody>
      </p:sp>
      <p:sp>
        <p:nvSpPr>
          <p:cNvPr id="68611" name="Zástupný symbol pro obsah 2">
            <a:extLst>
              <a:ext uri="{FF2B5EF4-FFF2-40B4-BE49-F238E27FC236}">
                <a16:creationId xmlns:a16="http://schemas.microsoft.com/office/drawing/2014/main" id="{D0B17F8A-1FD4-78B3-9AB7-DAD9CDA202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sz="2400" b="1" dirty="0"/>
              <a:t>rozpor mezi fyzickou a sociální zralostí, nezávislostí ekonomickou i osobní</a:t>
            </a:r>
          </a:p>
          <a:p>
            <a:r>
              <a:rPr lang="cs-CZ" altLang="cs-CZ" sz="2400" b="1" dirty="0"/>
              <a:t>rozpor mezi rolí a statusem </a:t>
            </a:r>
            <a:r>
              <a:rPr lang="cs-CZ" altLang="cs-CZ" sz="2400" dirty="0"/>
              <a:t>– mezi očekávaným chováním a právem a povinnostmi, které určují společenskou hierarchii</a:t>
            </a:r>
          </a:p>
          <a:p>
            <a:r>
              <a:rPr lang="cs-CZ" altLang="cs-CZ" sz="2400" b="1" dirty="0"/>
              <a:t>rozpor mezi hodnotami </a:t>
            </a:r>
            <a:r>
              <a:rPr lang="cs-CZ" altLang="cs-CZ" sz="2400" dirty="0"/>
              <a:t>mladé a starší generace</a:t>
            </a:r>
          </a:p>
          <a:p>
            <a:r>
              <a:rPr lang="cs-CZ" altLang="cs-CZ" sz="2400" dirty="0"/>
              <a:t>rozpor mezi hodnotami rodiny a vnější společnosti – dospívající není tak vázán na normy a hodnoty svých rodičů</a:t>
            </a:r>
          </a:p>
          <a:p>
            <a:r>
              <a:rPr lang="cs-CZ" altLang="cs-CZ" sz="2400" dirty="0"/>
              <a:t>taktní vedení, dostatek volnosti při rozhodování, ale </a:t>
            </a:r>
            <a:r>
              <a:rPr lang="cs-CZ" altLang="cs-CZ" sz="2400" b="1" dirty="0"/>
              <a:t>vymezení jasných hranic chování</a:t>
            </a:r>
          </a:p>
          <a:p>
            <a:endParaRPr lang="cs-CZ" altLang="cs-CZ" sz="1800" dirty="0"/>
          </a:p>
        </p:txBody>
      </p:sp>
      <p:sp>
        <p:nvSpPr>
          <p:cNvPr id="68612" name="Zástupný symbol pro datum 3">
            <a:extLst>
              <a:ext uri="{FF2B5EF4-FFF2-40B4-BE49-F238E27FC236}">
                <a16:creationId xmlns:a16="http://schemas.microsoft.com/office/drawing/2014/main" id="{90FC7D73-1336-99F8-0D28-4345735F5353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Nadpis 1">
            <a:extLst>
              <a:ext uri="{FF2B5EF4-FFF2-40B4-BE49-F238E27FC236}">
                <a16:creationId xmlns:a16="http://schemas.microsoft.com/office/drawing/2014/main" id="{0387909E-62B8-8294-51ED-65DB8302D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br>
              <a:rPr lang="cs-CZ" dirty="0"/>
            </a:br>
            <a:r>
              <a:rPr lang="cs-CZ" sz="2700" dirty="0"/>
              <a:t>Rozdíly v psychickém vývoji chlapců a dívek, rozdíly ve školním prospěchu</a:t>
            </a:r>
            <a:br>
              <a:rPr lang="cs-CZ" sz="2700" dirty="0"/>
            </a:br>
            <a:endParaRPr lang="cs-CZ" sz="27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67BD9F1-1AB4-C36E-F678-FDAC952D0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defRPr/>
            </a:pPr>
            <a:r>
              <a:rPr lang="cs-CZ" sz="9800" b="1" dirty="0"/>
              <a:t>Kognitivní </a:t>
            </a:r>
            <a:r>
              <a:rPr lang="cs-CZ" sz="9800" b="1" dirty="0" err="1"/>
              <a:t>schopnost:i</a:t>
            </a:r>
            <a:endParaRPr lang="cs-CZ" sz="9800" b="1" dirty="0"/>
          </a:p>
          <a:p>
            <a:pPr>
              <a:defRPr/>
            </a:pPr>
            <a:r>
              <a:rPr lang="cs-CZ" sz="9800" dirty="0"/>
              <a:t>-odlišnosti ve vývoji řeči – 11-13 let:</a:t>
            </a:r>
          </a:p>
          <a:p>
            <a:pPr>
              <a:defRPr/>
            </a:pPr>
            <a:r>
              <a:rPr lang="cs-CZ" sz="9800" dirty="0"/>
              <a:t>dívky lepší verbální schopnosti</a:t>
            </a:r>
          </a:p>
          <a:p>
            <a:pPr>
              <a:defRPr/>
            </a:pPr>
            <a:r>
              <a:rPr lang="cs-CZ" sz="9800" dirty="0"/>
              <a:t>hoši lepší vizuálně prostorovou představivost </a:t>
            </a:r>
          </a:p>
          <a:p>
            <a:pPr>
              <a:defRPr/>
            </a:pPr>
            <a:r>
              <a:rPr lang="cs-CZ" sz="9800" b="1" dirty="0"/>
              <a:t>sociální chování</a:t>
            </a:r>
            <a:r>
              <a:rPr lang="cs-CZ" sz="9800" dirty="0"/>
              <a:t>:</a:t>
            </a:r>
          </a:p>
          <a:p>
            <a:pPr>
              <a:defRPr/>
            </a:pPr>
            <a:r>
              <a:rPr lang="cs-CZ" sz="9800" dirty="0"/>
              <a:t>odlišnosti v míře agresivity – hierarchie dominance větší ve skupinách hochů</a:t>
            </a:r>
          </a:p>
          <a:p>
            <a:pPr>
              <a:defRPr/>
            </a:pPr>
            <a:r>
              <a:rPr lang="cs-CZ" sz="9800" dirty="0"/>
              <a:t>dívky dosahují dříve školní zralosti, lepší výsledky na nižším stupni,</a:t>
            </a:r>
          </a:p>
          <a:p>
            <a:pPr>
              <a:defRPr/>
            </a:pPr>
            <a:r>
              <a:rPr lang="cs-CZ" sz="9800" dirty="0"/>
              <a:t>hoši – specializovanější mentální schopnosti</a:t>
            </a:r>
          </a:p>
          <a:p>
            <a:pPr>
              <a:defRPr/>
            </a:pPr>
            <a:r>
              <a:rPr lang="cs-CZ" sz="9800" dirty="0"/>
              <a:t>vliv výchovy, vzdělání, zkušeností, ale více shod než rozdílů</a:t>
            </a:r>
          </a:p>
          <a:p>
            <a:pPr>
              <a:defRPr/>
            </a:pPr>
            <a:endParaRPr lang="cs-CZ" sz="9800" dirty="0"/>
          </a:p>
          <a:p>
            <a:pPr marL="0" indent="0">
              <a:buNone/>
              <a:defRPr/>
            </a:pPr>
            <a:endParaRPr lang="cs-CZ" dirty="0"/>
          </a:p>
          <a:p>
            <a:pPr marL="0" indent="0">
              <a:buNone/>
              <a:defRPr/>
            </a:pPr>
            <a:r>
              <a:rPr lang="cs-CZ" dirty="0"/>
              <a:t> </a:t>
            </a:r>
          </a:p>
          <a:p>
            <a:pPr marL="0" indent="0">
              <a:buNone/>
              <a:defRPr/>
            </a:pPr>
            <a:r>
              <a:rPr lang="cs-CZ" dirty="0"/>
              <a:t> </a:t>
            </a:r>
          </a:p>
          <a:p>
            <a:pPr>
              <a:defRPr/>
            </a:pPr>
            <a:endParaRPr lang="cs-CZ" dirty="0"/>
          </a:p>
        </p:txBody>
      </p:sp>
      <p:sp>
        <p:nvSpPr>
          <p:cNvPr id="69636" name="Zástupný symbol pro datum 3">
            <a:extLst>
              <a:ext uri="{FF2B5EF4-FFF2-40B4-BE49-F238E27FC236}">
                <a16:creationId xmlns:a16="http://schemas.microsoft.com/office/drawing/2014/main" id="{9DC10B95-29CF-8AA7-3653-76D5195CD3F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Nadpis 1">
            <a:extLst>
              <a:ext uri="{FF2B5EF4-FFF2-40B4-BE49-F238E27FC236}">
                <a16:creationId xmlns:a16="http://schemas.microsoft.com/office/drawing/2014/main" id="{AFE1CDF7-F130-1F64-B439-3B598FA7E2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Adolescence</a:t>
            </a:r>
          </a:p>
        </p:txBody>
      </p:sp>
      <p:sp>
        <p:nvSpPr>
          <p:cNvPr id="70659" name="Zástupný symbol pro obsah 2">
            <a:extLst>
              <a:ext uri="{FF2B5EF4-FFF2-40B4-BE49-F238E27FC236}">
                <a16:creationId xmlns:a16="http://schemas.microsoft.com/office/drawing/2014/main" id="{81828176-3F15-435E-BF3E-5F6576EE70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b="1" dirty="0"/>
              <a:t>Sebehodnocení</a:t>
            </a:r>
            <a:r>
              <a:rPr lang="cs-CZ" altLang="cs-CZ" dirty="0"/>
              <a:t> adolescentů: - snaha brát život s humorem; touha dozvědět se něco nového</a:t>
            </a:r>
          </a:p>
          <a:p>
            <a:r>
              <a:rPr lang="cs-CZ" altLang="cs-CZ" dirty="0"/>
              <a:t>přitažlivost osoby opačného pohlaví; - snaha vyniknout; - ochota riskovat; - </a:t>
            </a:r>
            <a:r>
              <a:rPr lang="cs-CZ" altLang="cs-CZ" b="1" dirty="0"/>
              <a:t>nezávislost na druhých</a:t>
            </a:r>
          </a:p>
          <a:p>
            <a:r>
              <a:rPr lang="cs-CZ" altLang="cs-CZ" b="1" dirty="0"/>
              <a:t>Důležitá  sociální akceptace a </a:t>
            </a:r>
            <a:r>
              <a:rPr lang="cs-CZ" altLang="cs-CZ" dirty="0"/>
              <a:t>prestiž-pokud není naplněna – náchylnost k rizikovému chování</a:t>
            </a:r>
          </a:p>
          <a:p>
            <a:endParaRPr lang="cs-CZ" altLang="cs-CZ" dirty="0"/>
          </a:p>
          <a:p>
            <a:endParaRPr lang="cs-CZ" altLang="cs-CZ" dirty="0"/>
          </a:p>
          <a:p>
            <a:endParaRPr lang="cs-CZ" altLang="cs-CZ" dirty="0"/>
          </a:p>
        </p:txBody>
      </p:sp>
      <p:sp>
        <p:nvSpPr>
          <p:cNvPr id="70660" name="Zástupný symbol pro datum 3">
            <a:extLst>
              <a:ext uri="{FF2B5EF4-FFF2-40B4-BE49-F238E27FC236}">
                <a16:creationId xmlns:a16="http://schemas.microsoft.com/office/drawing/2014/main" id="{3AC2B7A1-43E9-C406-42D9-673D4C28AA0A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Nadpis 1">
            <a:extLst>
              <a:ext uri="{FF2B5EF4-FFF2-40B4-BE49-F238E27FC236}">
                <a16:creationId xmlns:a16="http://schemas.microsoft.com/office/drawing/2014/main" id="{5BAAA884-6598-6052-F4F9-560AFBCA33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Adolescence</a:t>
            </a:r>
          </a:p>
        </p:txBody>
      </p:sp>
      <p:sp>
        <p:nvSpPr>
          <p:cNvPr id="71683" name="Zástupný symbol pro obsah 2">
            <a:extLst>
              <a:ext uri="{FF2B5EF4-FFF2-40B4-BE49-F238E27FC236}">
                <a16:creationId xmlns:a16="http://schemas.microsoft.com/office/drawing/2014/main" id="{E03294CA-F50E-DD6B-DE23-5BC8CD2B48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b="1" dirty="0"/>
              <a:t>kompetence a výkon jako součást identity</a:t>
            </a:r>
            <a:endParaRPr lang="cs-CZ" altLang="cs-CZ" dirty="0"/>
          </a:p>
          <a:p>
            <a:r>
              <a:rPr lang="cs-CZ" altLang="cs-CZ" dirty="0"/>
              <a:t>typická flexibilita a schopnost používat nové způsoby řešení</a:t>
            </a:r>
          </a:p>
          <a:p>
            <a:r>
              <a:rPr lang="cs-CZ" altLang="cs-CZ" dirty="0"/>
              <a:t>preference řešení, která vedou k cíli, jistota řešení, kompromis nežádoucí</a:t>
            </a:r>
          </a:p>
          <a:p>
            <a:r>
              <a:rPr lang="cs-CZ" altLang="cs-CZ" dirty="0"/>
              <a:t>školní úspěšnost jiný význam, nezávislost- takové pojetí úspěšnosti, které souvisí se schopností </a:t>
            </a:r>
            <a:r>
              <a:rPr lang="cs-CZ" altLang="cs-CZ" b="1" dirty="0"/>
              <a:t>sociální prezentace</a:t>
            </a:r>
          </a:p>
          <a:p>
            <a:endParaRPr lang="cs-CZ" altLang="cs-CZ" dirty="0"/>
          </a:p>
        </p:txBody>
      </p:sp>
      <p:sp>
        <p:nvSpPr>
          <p:cNvPr id="71684" name="Zástupný symbol pro datum 3">
            <a:extLst>
              <a:ext uri="{FF2B5EF4-FFF2-40B4-BE49-F238E27FC236}">
                <a16:creationId xmlns:a16="http://schemas.microsoft.com/office/drawing/2014/main" id="{EAD43085-5454-3462-3544-DED87DF9FE06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998C89ED-B087-996B-69FB-5B7142911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cs-CZ" dirty="0"/>
              <a:t>Dospělost</a:t>
            </a:r>
            <a:endParaRPr lang="cs-CZ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2707" name="Zástupný symbol pro obsah 4">
            <a:extLst>
              <a:ext uri="{FF2B5EF4-FFF2-40B4-BE49-F238E27FC236}">
                <a16:creationId xmlns:a16="http://schemas.microsoft.com/office/drawing/2014/main" id="{59147E3F-64DB-C803-D1D5-4786D497CB8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altLang="cs-CZ" dirty="0"/>
              <a:t>20-40 let - </a:t>
            </a:r>
            <a:r>
              <a:rPr lang="cs-CZ" altLang="cs-CZ" b="1" dirty="0"/>
              <a:t>mladá dospělost</a:t>
            </a:r>
          </a:p>
          <a:p>
            <a:pPr eaLnBrk="1" hangingPunct="1">
              <a:buFontTx/>
              <a:buNone/>
            </a:pPr>
            <a:r>
              <a:rPr lang="cs-CZ" altLang="cs-CZ" dirty="0"/>
              <a:t>Doba nadějí, otevřených možností; větší práva i nárůst povinností; větší sociální prestiž</a:t>
            </a:r>
          </a:p>
          <a:p>
            <a:pPr eaLnBrk="1" hangingPunct="1">
              <a:buFontTx/>
              <a:buNone/>
            </a:pPr>
            <a:r>
              <a:rPr lang="cs-CZ" altLang="cs-CZ" dirty="0"/>
              <a:t>Ambivalentní postoje –samostatnost, nezávislost, ale není ekonomická soběstačnost…</a:t>
            </a:r>
          </a:p>
          <a:p>
            <a:pPr eaLnBrk="1" hangingPunct="1">
              <a:buFontTx/>
              <a:buNone/>
            </a:pPr>
            <a:r>
              <a:rPr lang="cs-CZ" altLang="cs-CZ" dirty="0"/>
              <a:t>Fáze intimity</a:t>
            </a:r>
          </a:p>
          <a:p>
            <a:pPr eaLnBrk="1" hangingPunct="1">
              <a:buFontTx/>
              <a:buNone/>
            </a:pPr>
            <a:r>
              <a:rPr lang="cs-CZ" altLang="cs-CZ" dirty="0"/>
              <a:t>Potřeba seberealizace</a:t>
            </a:r>
          </a:p>
          <a:p>
            <a:pPr eaLnBrk="1" hangingPunct="1">
              <a:buFontTx/>
              <a:buNone/>
            </a:pPr>
            <a:r>
              <a:rPr lang="cs-CZ" altLang="cs-CZ" dirty="0"/>
              <a:t>Životní mezníky – profese, manželství, rodičovství</a:t>
            </a:r>
          </a:p>
          <a:p>
            <a:pPr eaLnBrk="1" hangingPunct="1">
              <a:buFontTx/>
              <a:buNone/>
            </a:pPr>
            <a:endParaRPr lang="cs-CZ" altLang="cs-CZ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Nadpis 1">
            <a:extLst>
              <a:ext uri="{FF2B5EF4-FFF2-40B4-BE49-F238E27FC236}">
                <a16:creationId xmlns:a16="http://schemas.microsoft.com/office/drawing/2014/main" id="{DB02A705-FF74-4975-8785-7EBA92365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/>
              <a:t>Mladá dospělost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8286538-87CA-D620-0D57-0A4F45310B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buNone/>
              <a:defRPr/>
            </a:pPr>
            <a:r>
              <a:rPr lang="cs-CZ" sz="3000" b="1" dirty="0" err="1"/>
              <a:t>Postformální</a:t>
            </a:r>
            <a:r>
              <a:rPr lang="cs-CZ" sz="3000" b="1" dirty="0"/>
              <a:t> myšlení:</a:t>
            </a:r>
          </a:p>
          <a:p>
            <a:pPr>
              <a:buNone/>
              <a:defRPr/>
            </a:pPr>
            <a:r>
              <a:rPr lang="cs-CZ" sz="3000" dirty="0"/>
              <a:t>Chápání relativity, otevřenost ke změně,schopnost kompromisu</a:t>
            </a:r>
          </a:p>
          <a:p>
            <a:pPr>
              <a:buNone/>
              <a:defRPr/>
            </a:pPr>
            <a:r>
              <a:rPr lang="cs-CZ" sz="3000" dirty="0" err="1"/>
              <a:t>Metakognice</a:t>
            </a:r>
            <a:r>
              <a:rPr lang="cs-CZ" sz="3000" dirty="0"/>
              <a:t> –sledování svých myšlenek, limitů</a:t>
            </a:r>
          </a:p>
          <a:p>
            <a:pPr>
              <a:buNone/>
              <a:defRPr/>
            </a:pPr>
            <a:r>
              <a:rPr lang="cs-CZ" sz="3000" dirty="0"/>
              <a:t>Sebekritika, kognitivní nejistota</a:t>
            </a:r>
          </a:p>
          <a:p>
            <a:pPr eaLnBrk="1" hangingPunct="1">
              <a:buFontTx/>
              <a:buNone/>
              <a:defRPr/>
            </a:pPr>
            <a:r>
              <a:rPr lang="cs-CZ" sz="3000" b="1" dirty="0"/>
              <a:t>Proměna emočního prožívání:</a:t>
            </a:r>
          </a:p>
          <a:p>
            <a:pPr eaLnBrk="1" hangingPunct="1">
              <a:buFontTx/>
              <a:buNone/>
              <a:defRPr/>
            </a:pPr>
            <a:r>
              <a:rPr lang="cs-CZ" sz="3000" dirty="0"/>
              <a:t>klesá labilita, citové prožitky jsou jednoznačné</a:t>
            </a:r>
          </a:p>
          <a:p>
            <a:pPr eaLnBrk="1" hangingPunct="1">
              <a:buFontTx/>
              <a:buNone/>
              <a:defRPr/>
            </a:pPr>
            <a:r>
              <a:rPr lang="cs-CZ" sz="3000" dirty="0"/>
              <a:t>značná intenzita emocí, schopnost emoční regulace, emoční vnímavost, narůstá přívětivost</a:t>
            </a:r>
          </a:p>
          <a:p>
            <a:pPr>
              <a:buNone/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Nadpis 1">
            <a:extLst>
              <a:ext uri="{FF2B5EF4-FFF2-40B4-BE49-F238E27FC236}">
                <a16:creationId xmlns:a16="http://schemas.microsoft.com/office/drawing/2014/main" id="{CA5E75A5-7CD0-6622-3C0D-D0056E07A8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/>
              <a:t>Střední dospělost</a:t>
            </a:r>
          </a:p>
        </p:txBody>
      </p:sp>
      <p:sp>
        <p:nvSpPr>
          <p:cNvPr id="74755" name="Zástupný symbol pro obsah 2">
            <a:extLst>
              <a:ext uri="{FF2B5EF4-FFF2-40B4-BE49-F238E27FC236}">
                <a16:creationId xmlns:a16="http://schemas.microsoft.com/office/drawing/2014/main" id="{D86E45D0-5EA4-FC4C-17B6-BBA14983C08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altLang="cs-CZ" sz="2400" b="1" dirty="0"/>
              <a:t>40-50 let, vrchol zralosti, n</a:t>
            </a:r>
            <a:r>
              <a:rPr lang="cs-CZ" altLang="cs-CZ" sz="2400" dirty="0"/>
              <a:t>árůst </a:t>
            </a:r>
            <a:r>
              <a:rPr lang="cs-CZ" altLang="cs-CZ" sz="2400" dirty="0" err="1"/>
              <a:t>zodpovědnosti;doba</a:t>
            </a:r>
            <a:r>
              <a:rPr lang="cs-CZ" altLang="cs-CZ" sz="2400" dirty="0"/>
              <a:t> protikladů – vrchol sil-časové limity;</a:t>
            </a:r>
          </a:p>
          <a:p>
            <a:pPr eaLnBrk="1" hangingPunct="1"/>
            <a:r>
              <a:rPr lang="cs-CZ" altLang="cs-CZ" sz="2400" b="1" dirty="0"/>
              <a:t>Krize středního věku </a:t>
            </a:r>
            <a:r>
              <a:rPr lang="cs-CZ" altLang="cs-CZ" sz="2400" dirty="0"/>
              <a:t>–pocity prázdnosti, nesmyslnosti dosavadního směřování, tendence k bilancování</a:t>
            </a:r>
          </a:p>
          <a:p>
            <a:pPr eaLnBrk="1" hangingPunct="1"/>
            <a:r>
              <a:rPr lang="cs-CZ" altLang="cs-CZ" sz="2400" b="1" dirty="0"/>
              <a:t>Stereotyp</a:t>
            </a:r>
            <a:r>
              <a:rPr lang="cs-CZ" altLang="cs-CZ" sz="2400" dirty="0"/>
              <a:t> –významná role –pohodlnost, předvídatelnost, ale i prázdnota, m</a:t>
            </a:r>
            <a:r>
              <a:rPr lang="cs-CZ" altLang="cs-CZ" sz="2400" b="1" dirty="0"/>
              <a:t>otivace ke změně</a:t>
            </a:r>
            <a:endParaRPr lang="cs-CZ" altLang="cs-CZ" sz="2400" dirty="0"/>
          </a:p>
          <a:p>
            <a:pPr eaLnBrk="1" hangingPunct="1"/>
            <a:r>
              <a:rPr lang="cs-CZ" altLang="cs-CZ" sz="2400" b="1" dirty="0"/>
              <a:t>Mění se postoj k hodnotám </a:t>
            </a:r>
            <a:r>
              <a:rPr lang="cs-CZ" altLang="cs-CZ" sz="2400" dirty="0"/>
              <a:t>– hledání skutečného smyslu svého dalšího života</a:t>
            </a:r>
          </a:p>
          <a:p>
            <a:pPr eaLnBrk="1" hangingPunct="1"/>
            <a:r>
              <a:rPr lang="cs-CZ" altLang="cs-CZ" sz="2400" b="1" dirty="0"/>
              <a:t>Uvolňují se vazby na rodinu </a:t>
            </a:r>
            <a:r>
              <a:rPr lang="cs-CZ" altLang="cs-CZ" sz="2400" dirty="0"/>
              <a:t>– děti</a:t>
            </a:r>
          </a:p>
          <a:p>
            <a:pPr eaLnBrk="1" hangingPunct="1"/>
            <a:r>
              <a:rPr lang="cs-CZ" altLang="cs-CZ" sz="2400" b="1" dirty="0"/>
              <a:t>Emancipace od rodičovských vzorů </a:t>
            </a:r>
            <a:r>
              <a:rPr lang="cs-CZ" altLang="cs-CZ" sz="2400" dirty="0"/>
              <a:t>–mění se vztah s vlastními rodiči</a:t>
            </a:r>
          </a:p>
          <a:p>
            <a:pPr eaLnBrk="1" hangingPunct="1"/>
            <a:endParaRPr lang="cs-CZ" altLang="cs-CZ" dirty="0"/>
          </a:p>
          <a:p>
            <a:pPr eaLnBrk="1" hangingPunct="1"/>
            <a:endParaRPr lang="cs-CZ" altLang="cs-CZ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Nadpis 1">
            <a:extLst>
              <a:ext uri="{FF2B5EF4-FFF2-40B4-BE49-F238E27FC236}">
                <a16:creationId xmlns:a16="http://schemas.microsoft.com/office/drawing/2014/main" id="{5EF40A68-8FEC-7210-5722-C128784FCB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3" y="260350"/>
            <a:ext cx="8229600" cy="1143000"/>
          </a:xfrm>
        </p:spPr>
        <p:txBody>
          <a:bodyPr/>
          <a:lstStyle/>
          <a:p>
            <a:pPr eaLnBrk="1" hangingPunct="1"/>
            <a:r>
              <a:rPr lang="cs-CZ" altLang="cs-CZ" b="1"/>
              <a:t>Starší dospělost - 50, dále</a:t>
            </a:r>
          </a:p>
        </p:txBody>
      </p:sp>
      <p:sp>
        <p:nvSpPr>
          <p:cNvPr id="75779" name="Zástupný symbol pro obsah 2">
            <a:extLst>
              <a:ext uri="{FF2B5EF4-FFF2-40B4-BE49-F238E27FC236}">
                <a16:creationId xmlns:a16="http://schemas.microsoft.com/office/drawing/2014/main" id="{5CF70213-1DF6-52B5-39F3-65BA1616550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cs-CZ" altLang="cs-CZ" sz="3600" b="1"/>
              <a:t>Změna intimity </a:t>
            </a:r>
            <a:r>
              <a:rPr lang="cs-CZ" altLang="cs-CZ" sz="3600"/>
              <a:t>– zaměření na sdílení, jistotu, akceptace a opory</a:t>
            </a:r>
          </a:p>
          <a:p>
            <a:pPr eaLnBrk="1" hangingPunct="1"/>
            <a:r>
              <a:rPr lang="cs-CZ" altLang="cs-CZ" sz="3600"/>
              <a:t>Předávání zkušenosti další generaci</a:t>
            </a:r>
          </a:p>
          <a:p>
            <a:pPr eaLnBrk="1" hangingPunct="1"/>
            <a:r>
              <a:rPr lang="cs-CZ" altLang="cs-CZ" sz="3600"/>
              <a:t>Rodina – fáze prázdného hnízda</a:t>
            </a:r>
          </a:p>
          <a:p>
            <a:pPr eaLnBrk="1" hangingPunct="1"/>
            <a:r>
              <a:rPr lang="cs-CZ" altLang="cs-CZ" sz="3600" b="1"/>
              <a:t>Role prarodiče </a:t>
            </a:r>
            <a:r>
              <a:rPr lang="cs-CZ" altLang="cs-CZ" sz="3600"/>
              <a:t>– odlišná sociální zkušenost, jiné hodnoty, dovednosti</a:t>
            </a:r>
          </a:p>
          <a:p>
            <a:pPr eaLnBrk="1" hangingPunct="1"/>
            <a:r>
              <a:rPr lang="cs-CZ" altLang="cs-CZ" sz="3600"/>
              <a:t>Proměna vztahu ke svým rodičům - péče; přednost stabilním vztahům</a:t>
            </a:r>
          </a:p>
          <a:p>
            <a:pPr eaLnBrk="1" hangingPunct="1"/>
            <a:endParaRPr lang="cs-CZ" altLang="cs-CZ" sz="3600" b="1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Nadpis 1">
            <a:extLst>
              <a:ext uri="{FF2B5EF4-FFF2-40B4-BE49-F238E27FC236}">
                <a16:creationId xmlns:a16="http://schemas.microsoft.com/office/drawing/2014/main" id="{27EA891B-EDB4-4498-EB1A-E7B9FB8D32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3" y="260350"/>
            <a:ext cx="8229600" cy="1143000"/>
          </a:xfrm>
        </p:spPr>
        <p:txBody>
          <a:bodyPr/>
          <a:lstStyle/>
          <a:p>
            <a:pPr eaLnBrk="1" hangingPunct="1"/>
            <a:r>
              <a:rPr lang="cs-CZ" altLang="cs-CZ" b="1"/>
              <a:t>Stáří</a:t>
            </a:r>
          </a:p>
        </p:txBody>
      </p:sp>
      <p:sp>
        <p:nvSpPr>
          <p:cNvPr id="76803" name="Zástupný symbol pro obsah 2">
            <a:extLst>
              <a:ext uri="{FF2B5EF4-FFF2-40B4-BE49-F238E27FC236}">
                <a16:creationId xmlns:a16="http://schemas.microsoft.com/office/drawing/2014/main" id="{D62A73A8-DD32-A3AD-54A3-93872DF015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altLang="cs-CZ" b="1"/>
              <a:t>Smíření, s</a:t>
            </a:r>
            <a:r>
              <a:rPr lang="cs-CZ" altLang="cs-CZ"/>
              <a:t>ebepojetí je zaměřeno na minulé role a kompetence</a:t>
            </a:r>
          </a:p>
          <a:p>
            <a:pPr eaLnBrk="1" hangingPunct="1"/>
            <a:r>
              <a:rPr lang="cs-CZ" altLang="cs-CZ" b="1"/>
              <a:t>Důraz na zachovalé kompetence</a:t>
            </a:r>
          </a:p>
          <a:p>
            <a:pPr eaLnBrk="1" hangingPunct="1"/>
            <a:r>
              <a:rPr lang="cs-CZ" altLang="cs-CZ"/>
              <a:t>Identita – rodina</a:t>
            </a:r>
          </a:p>
          <a:p>
            <a:pPr eaLnBrk="1" hangingPunct="1"/>
            <a:r>
              <a:rPr lang="cs-CZ" altLang="cs-CZ"/>
              <a:t>Zpomalení poznávacích procesů, zhoršení percepce</a:t>
            </a:r>
          </a:p>
          <a:p>
            <a:pPr eaLnBrk="1" hangingPunct="1"/>
            <a:r>
              <a:rPr lang="cs-CZ" altLang="cs-CZ" b="1"/>
              <a:t>Uvažování</a:t>
            </a:r>
            <a:r>
              <a:rPr lang="cs-CZ" altLang="cs-CZ"/>
              <a:t> – ulpívavost, rozvláčnost</a:t>
            </a:r>
          </a:p>
          <a:p>
            <a:pPr eaLnBrk="1" hangingPunct="1"/>
            <a:r>
              <a:rPr lang="cs-CZ" altLang="cs-CZ"/>
              <a:t>Přednost rutině a stereotypu, potřeba stimulace klesá</a:t>
            </a:r>
          </a:p>
          <a:p>
            <a:pPr eaLnBrk="1" hangingPunct="1"/>
            <a:r>
              <a:rPr lang="cs-CZ" altLang="cs-CZ" b="1"/>
              <a:t>Potřeba citové jistoty a bezpečí </a:t>
            </a:r>
            <a:r>
              <a:rPr lang="cs-CZ" altLang="cs-CZ"/>
              <a:t>– intenzivní</a:t>
            </a:r>
          </a:p>
          <a:p>
            <a:pPr eaLnBrk="1" hangingPunct="1"/>
            <a:endParaRPr lang="cs-CZ" altLang="cs-CZ"/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Zástupný symbol pro obsah 2">
            <a:extLst>
              <a:ext uri="{FF2B5EF4-FFF2-40B4-BE49-F238E27FC236}">
                <a16:creationId xmlns:a16="http://schemas.microsoft.com/office/drawing/2014/main" id="{D03D26AC-572E-8655-B571-95988F0D46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cs-CZ" altLang="cs-CZ"/>
              <a:t>Základní nedůvěra ve svět, osamělost</a:t>
            </a:r>
          </a:p>
          <a:p>
            <a:pPr>
              <a:buFontTx/>
              <a:buNone/>
            </a:pPr>
            <a:r>
              <a:rPr lang="cs-CZ" altLang="cs-CZ" b="1"/>
              <a:t>Autonomie klesá </a:t>
            </a:r>
            <a:r>
              <a:rPr lang="cs-CZ" altLang="cs-CZ"/>
              <a:t>– negativismus</a:t>
            </a:r>
          </a:p>
          <a:p>
            <a:pPr>
              <a:buFontTx/>
              <a:buNone/>
            </a:pPr>
            <a:r>
              <a:rPr lang="cs-CZ" altLang="cs-CZ"/>
              <a:t>Iniciativa se redukuje, </a:t>
            </a:r>
            <a:r>
              <a:rPr lang="cs-CZ" altLang="cs-CZ" b="1"/>
              <a:t>obtížnější zvládání vlastního života, potřeba sociálního kontaktu, akceptace, uznání, bezpečí</a:t>
            </a:r>
          </a:p>
          <a:p>
            <a:r>
              <a:rPr lang="cs-CZ" altLang="cs-CZ" b="1"/>
              <a:t>Kognitivní funkce </a:t>
            </a:r>
            <a:r>
              <a:rPr lang="cs-CZ" altLang="cs-CZ"/>
              <a:t>– zpomalování, úbytek komplexivity uvažování, zhoršení časového odhadu</a:t>
            </a:r>
          </a:p>
          <a:p>
            <a:r>
              <a:rPr lang="cs-CZ" altLang="cs-CZ" b="1"/>
              <a:t>Klesá intenzita a frekvence emočních prožitků, zhoršuje se emoční regulace</a:t>
            </a:r>
          </a:p>
          <a:p>
            <a:endParaRPr lang="cs-CZ" altLang="cs-CZ"/>
          </a:p>
          <a:p>
            <a:endParaRPr lang="cs-CZ" altLang="cs-CZ" b="1"/>
          </a:p>
          <a:p>
            <a:endParaRPr lang="cs-CZ" altLang="cs-CZ"/>
          </a:p>
          <a:p>
            <a:pPr>
              <a:buFontTx/>
              <a:buNone/>
            </a:pPr>
            <a:endParaRPr lang="cs-CZ" altLang="cs-CZ"/>
          </a:p>
        </p:txBody>
      </p:sp>
      <p:sp>
        <p:nvSpPr>
          <p:cNvPr id="77827" name="Nadpis 3">
            <a:extLst>
              <a:ext uri="{FF2B5EF4-FFF2-40B4-BE49-F238E27FC236}">
                <a16:creationId xmlns:a16="http://schemas.microsoft.com/office/drawing/2014/main" id="{B924E1BB-C0D4-F476-9F4E-52AD06D98F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b="1" dirty="0"/>
              <a:t>Pravé stáří od 75 let</a:t>
            </a:r>
            <a:endParaRPr lang="cs-CZ" altLang="cs-CZ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Nadpis 1">
            <a:extLst>
              <a:ext uri="{FF2B5EF4-FFF2-40B4-BE49-F238E27FC236}">
                <a16:creationId xmlns:a16="http://schemas.microsoft.com/office/drawing/2014/main" id="{DFB3A33B-7DF4-EDC5-FF95-4B9A558992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cs-CZ" altLang="cs-CZ" dirty="0"/>
            </a:br>
            <a:endParaRPr lang="cs-CZ" altLang="cs-CZ" dirty="0"/>
          </a:p>
        </p:txBody>
      </p:sp>
      <p:sp>
        <p:nvSpPr>
          <p:cNvPr id="78851" name="Zástupný obsah 2">
            <a:extLst>
              <a:ext uri="{FF2B5EF4-FFF2-40B4-BE49-F238E27FC236}">
                <a16:creationId xmlns:a16="http://schemas.microsoft.com/office/drawing/2014/main" id="{5095B32B-43EA-92EF-C4EB-85C5E3A47F5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b="1" dirty="0">
                <a:solidFill>
                  <a:srgbClr val="333333"/>
                </a:solidFill>
                <a:latin typeface="Open Sans" panose="020B0606030504020204" pitchFamily="34" charset="0"/>
              </a:rPr>
              <a:t>Nízký sociální status</a:t>
            </a:r>
            <a:r>
              <a:rPr lang="cs-CZ" altLang="cs-CZ" dirty="0">
                <a:solidFill>
                  <a:srgbClr val="333333"/>
                </a:solidFill>
                <a:latin typeface="Open Sans" panose="020B0606030504020204" pitchFamily="34" charset="0"/>
              </a:rPr>
              <a:t>, </a:t>
            </a:r>
          </a:p>
          <a:p>
            <a:r>
              <a:rPr lang="cs-CZ" altLang="cs-CZ" dirty="0">
                <a:solidFill>
                  <a:srgbClr val="333333"/>
                </a:solidFill>
                <a:latin typeface="Open Sans" panose="020B0606030504020204" pitchFamily="34" charset="0"/>
              </a:rPr>
              <a:t>jsou jim přičítány převážně </a:t>
            </a:r>
            <a:r>
              <a:rPr lang="cs-CZ" altLang="cs-CZ" b="1" dirty="0">
                <a:solidFill>
                  <a:srgbClr val="333333"/>
                </a:solidFill>
                <a:latin typeface="Open Sans" panose="020B0606030504020204" pitchFamily="34" charset="0"/>
              </a:rPr>
              <a:t>negativní osobnostní vlastnosti </a:t>
            </a:r>
            <a:r>
              <a:rPr lang="cs-CZ" altLang="cs-CZ" dirty="0">
                <a:solidFill>
                  <a:srgbClr val="333333"/>
                </a:solidFill>
                <a:latin typeface="Open Sans" panose="020B0606030504020204" pitchFamily="34" charset="0"/>
              </a:rPr>
              <a:t>a </a:t>
            </a:r>
            <a:r>
              <a:rPr lang="cs-CZ" altLang="cs-CZ" b="1" dirty="0">
                <a:solidFill>
                  <a:srgbClr val="333333"/>
                </a:solidFill>
                <a:latin typeface="Open Sans" panose="020B0606030504020204" pitchFamily="34" charset="0"/>
              </a:rPr>
              <a:t>nízké kompetence</a:t>
            </a:r>
            <a:r>
              <a:rPr lang="cs-CZ" altLang="cs-CZ" dirty="0">
                <a:solidFill>
                  <a:srgbClr val="333333"/>
                </a:solidFill>
                <a:latin typeface="Open Sans" panose="020B0606030504020204" pitchFamily="34" charset="0"/>
              </a:rPr>
              <a:t>.</a:t>
            </a:r>
          </a:p>
          <a:p>
            <a:r>
              <a:rPr lang="cs-CZ" altLang="cs-CZ" dirty="0">
                <a:solidFill>
                  <a:srgbClr val="333333"/>
                </a:solidFill>
                <a:latin typeface="Open Sans" panose="020B0606030504020204" pitchFamily="34" charset="0"/>
              </a:rPr>
              <a:t>Stáří není samo osobě chorobným stavem, avšak v průběhu stárnutí dochází k </a:t>
            </a:r>
            <a:r>
              <a:rPr lang="cs-CZ" altLang="cs-CZ" b="1" dirty="0">
                <a:solidFill>
                  <a:srgbClr val="333333"/>
                </a:solidFill>
                <a:latin typeface="Open Sans" panose="020B0606030504020204" pitchFamily="34" charset="0"/>
              </a:rPr>
              <a:t>sumaci nepříznivých vlivů, a proto přibývá nemocných lidí.</a:t>
            </a:r>
          </a:p>
          <a:p>
            <a:r>
              <a:rPr lang="cs-CZ" altLang="cs-CZ" dirty="0">
                <a:solidFill>
                  <a:srgbClr val="333333"/>
                </a:solidFill>
                <a:latin typeface="Open Sans" panose="020B0606030504020204" pitchFamily="34" charset="0"/>
              </a:rPr>
              <a:t>Proces stárnutí vede k různým </a:t>
            </a:r>
            <a:r>
              <a:rPr lang="cs-CZ" altLang="cs-CZ" b="1" dirty="0">
                <a:solidFill>
                  <a:srgbClr val="333333"/>
                </a:solidFill>
                <a:latin typeface="Open Sans" panose="020B0606030504020204" pitchFamily="34" charset="0"/>
              </a:rPr>
              <a:t>strukturálním a funkčním změnám mozku</a:t>
            </a:r>
            <a:endParaRPr lang="cs-CZ" altLang="cs-CZ" b="1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Nadpis 1">
            <a:extLst>
              <a:ext uri="{FF2B5EF4-FFF2-40B4-BE49-F238E27FC236}">
                <a16:creationId xmlns:a16="http://schemas.microsoft.com/office/drawing/2014/main" id="{41D46113-F7F0-502F-DC67-1E9A2918E3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Psychické změny</a:t>
            </a:r>
          </a:p>
        </p:txBody>
      </p:sp>
      <p:sp>
        <p:nvSpPr>
          <p:cNvPr id="79875" name="Zástupný obsah 2">
            <a:extLst>
              <a:ext uri="{FF2B5EF4-FFF2-40B4-BE49-F238E27FC236}">
                <a16:creationId xmlns:a16="http://schemas.microsoft.com/office/drawing/2014/main" id="{D8B545DF-29F4-306F-6284-1588CDB53E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>
                <a:solidFill>
                  <a:srgbClr val="333333"/>
                </a:solidFill>
                <a:latin typeface="Open Sans" panose="020B0606030504020204" pitchFamily="34" charset="0"/>
              </a:rPr>
              <a:t>Psychické změny v období stáří závisí jak na </a:t>
            </a:r>
            <a:r>
              <a:rPr lang="cs-CZ" altLang="cs-CZ" b="1">
                <a:solidFill>
                  <a:srgbClr val="333333"/>
                </a:solidFill>
                <a:latin typeface="Open Sans" panose="020B0606030504020204" pitchFamily="34" charset="0"/>
              </a:rPr>
              <a:t>biologických, tak i sociokulturních </a:t>
            </a:r>
            <a:r>
              <a:rPr lang="cs-CZ" altLang="cs-CZ">
                <a:solidFill>
                  <a:srgbClr val="333333"/>
                </a:solidFill>
                <a:latin typeface="Open Sans" panose="020B0606030504020204" pitchFamily="34" charset="0"/>
              </a:rPr>
              <a:t>vlivech</a:t>
            </a:r>
          </a:p>
          <a:p>
            <a:r>
              <a:rPr lang="cs-CZ" altLang="cs-CZ" b="1">
                <a:solidFill>
                  <a:srgbClr val="333333"/>
                </a:solidFill>
                <a:latin typeface="Open Sans" panose="020B0606030504020204" pitchFamily="34" charset="0"/>
              </a:rPr>
              <a:t>Zhoršení zrakové a sluchové ostrosti</a:t>
            </a:r>
            <a:r>
              <a:rPr lang="cs-CZ" altLang="cs-CZ">
                <a:solidFill>
                  <a:srgbClr val="333333"/>
                </a:solidFill>
                <a:latin typeface="Open Sans" panose="020B0606030504020204" pitchFamily="34" charset="0"/>
              </a:rPr>
              <a:t>, obtíže v oblasti vnímání mohou ve značné míře </a:t>
            </a:r>
            <a:r>
              <a:rPr lang="cs-CZ" altLang="cs-CZ" b="1">
                <a:solidFill>
                  <a:srgbClr val="333333"/>
                </a:solidFill>
                <a:latin typeface="Open Sans" panose="020B0606030504020204" pitchFamily="34" charset="0"/>
              </a:rPr>
              <a:t>ovlivňovat i ostatní poznávací procesy</a:t>
            </a:r>
          </a:p>
          <a:p>
            <a:r>
              <a:rPr lang="cs-CZ" altLang="cs-CZ" b="1">
                <a:solidFill>
                  <a:srgbClr val="333333"/>
                </a:solidFill>
                <a:latin typeface="Open Sans" panose="020B0606030504020204" pitchFamily="34" charset="0"/>
              </a:rPr>
              <a:t>Změny intelektových funkcí </a:t>
            </a:r>
            <a:r>
              <a:rPr lang="cs-CZ" altLang="cs-CZ">
                <a:solidFill>
                  <a:srgbClr val="333333"/>
                </a:solidFill>
                <a:latin typeface="Open Sans" panose="020B0606030504020204" pitchFamily="34" charset="0"/>
              </a:rPr>
              <a:t>ovlivňují dědičné dispozice, ale i dosažené vzdělání.</a:t>
            </a:r>
            <a:endParaRPr lang="cs-CZ" altLang="cs-CZ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Nadpis 1">
            <a:extLst>
              <a:ext uri="{FF2B5EF4-FFF2-40B4-BE49-F238E27FC236}">
                <a16:creationId xmlns:a16="http://schemas.microsoft.com/office/drawing/2014/main" id="{360144BB-1F5D-DB18-BE62-18BB82ACBE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Složitější orientace</a:t>
            </a:r>
          </a:p>
        </p:txBody>
      </p:sp>
      <p:sp>
        <p:nvSpPr>
          <p:cNvPr id="34819" name="Zástupný obsah 2">
            <a:extLst>
              <a:ext uri="{FF2B5EF4-FFF2-40B4-BE49-F238E27FC236}">
                <a16:creationId xmlns:a16="http://schemas.microsoft.com/office/drawing/2014/main" id="{5AB4AF6C-2EA4-99D0-6783-E60A74A9D7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cs-CZ" altLang="cs-CZ" dirty="0">
                <a:solidFill>
                  <a:srgbClr val="333333"/>
                </a:solidFill>
                <a:latin typeface="+mj-lt"/>
              </a:rPr>
              <a:t>Starý člověk </a:t>
            </a:r>
            <a:r>
              <a:rPr lang="cs-CZ" altLang="cs-CZ" b="1" dirty="0">
                <a:solidFill>
                  <a:srgbClr val="333333"/>
                </a:solidFill>
                <a:latin typeface="+mj-lt"/>
              </a:rPr>
              <a:t>hůře chápe nové situace, </a:t>
            </a:r>
            <a:r>
              <a:rPr lang="cs-CZ" altLang="cs-CZ" dirty="0">
                <a:solidFill>
                  <a:srgbClr val="333333"/>
                </a:solidFill>
                <a:latin typeface="+mj-lt"/>
              </a:rPr>
              <a:t>obtížně se čemukoliv učí a novým věcem se hůře přizpůsobuje</a:t>
            </a:r>
          </a:p>
          <a:p>
            <a:pPr>
              <a:defRPr/>
            </a:pPr>
            <a:r>
              <a:rPr lang="cs-CZ" altLang="cs-CZ" b="1" dirty="0">
                <a:solidFill>
                  <a:srgbClr val="333333"/>
                </a:solidFill>
                <a:latin typeface="+mj-lt"/>
              </a:rPr>
              <a:t>Je citově labilnější</a:t>
            </a:r>
            <a:r>
              <a:rPr lang="cs-CZ" altLang="cs-CZ" dirty="0">
                <a:solidFill>
                  <a:srgbClr val="333333"/>
                </a:solidFill>
                <a:latin typeface="+mj-lt"/>
              </a:rPr>
              <a:t> a hůře ovládají své emoční projevy</a:t>
            </a:r>
          </a:p>
          <a:p>
            <a:pPr>
              <a:defRPr/>
            </a:pPr>
            <a:r>
              <a:rPr lang="cs-CZ" altLang="cs-CZ" dirty="0">
                <a:solidFill>
                  <a:srgbClr val="333333"/>
                </a:solidFill>
                <a:latin typeface="+mj-lt"/>
              </a:rPr>
              <a:t>Mají </a:t>
            </a:r>
            <a:r>
              <a:rPr lang="cs-CZ" altLang="cs-CZ" b="1" dirty="0">
                <a:solidFill>
                  <a:srgbClr val="333333"/>
                </a:solidFill>
                <a:latin typeface="+mj-lt"/>
              </a:rPr>
              <a:t>sníženou potřebu stimulace učení.</a:t>
            </a:r>
            <a:r>
              <a:rPr lang="cs-CZ" altLang="cs-CZ" dirty="0">
                <a:solidFill>
                  <a:srgbClr val="333333"/>
                </a:solidFill>
                <a:latin typeface="+mj-lt"/>
              </a:rPr>
              <a:t> </a:t>
            </a:r>
          </a:p>
          <a:p>
            <a:pPr>
              <a:defRPr/>
            </a:pPr>
            <a:r>
              <a:rPr lang="cs-CZ" altLang="cs-CZ" dirty="0">
                <a:solidFill>
                  <a:srgbClr val="333333"/>
                </a:solidFill>
                <a:latin typeface="+mj-lt"/>
              </a:rPr>
              <a:t>Jsou více opatrní, nerozhodní a puntičkáři, projevuje se u nich </a:t>
            </a:r>
            <a:r>
              <a:rPr lang="cs-CZ" altLang="cs-CZ" b="1" dirty="0">
                <a:solidFill>
                  <a:srgbClr val="333333"/>
                </a:solidFill>
                <a:latin typeface="+mj-lt"/>
              </a:rPr>
              <a:t>bázlivost a úzkost </a:t>
            </a:r>
            <a:r>
              <a:rPr lang="cs-CZ" altLang="cs-CZ" dirty="0">
                <a:solidFill>
                  <a:srgbClr val="333333"/>
                </a:solidFill>
                <a:latin typeface="+mj-lt"/>
              </a:rPr>
              <a:t>a jsou více </a:t>
            </a:r>
            <a:r>
              <a:rPr lang="cs-CZ" altLang="cs-CZ" b="1" dirty="0">
                <a:solidFill>
                  <a:srgbClr val="333333"/>
                </a:solidFill>
                <a:latin typeface="+mj-lt"/>
              </a:rPr>
              <a:t>nespokojení</a:t>
            </a:r>
            <a:endParaRPr lang="cs-CZ" altLang="cs-CZ" b="1" dirty="0">
              <a:latin typeface="+mj-lt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Nadpis 1">
            <a:extLst>
              <a:ext uri="{FF2B5EF4-FFF2-40B4-BE49-F238E27FC236}">
                <a16:creationId xmlns:a16="http://schemas.microsoft.com/office/drawing/2014/main" id="{86B32323-EE2F-AAD9-1C7B-087E7614ED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Emoční změny</a:t>
            </a:r>
          </a:p>
        </p:txBody>
      </p:sp>
      <p:sp>
        <p:nvSpPr>
          <p:cNvPr id="81923" name="Zástupný obsah 2">
            <a:extLst>
              <a:ext uri="{FF2B5EF4-FFF2-40B4-BE49-F238E27FC236}">
                <a16:creationId xmlns:a16="http://schemas.microsoft.com/office/drawing/2014/main" id="{B903741E-0DFC-90E2-548C-00C3663C44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>
                <a:solidFill>
                  <a:srgbClr val="333333"/>
                </a:solidFill>
              </a:rPr>
              <a:t>Zvyšuje se </a:t>
            </a:r>
            <a:r>
              <a:rPr lang="cs-CZ" altLang="cs-CZ" b="1">
                <a:solidFill>
                  <a:srgbClr val="333333"/>
                </a:solidFill>
              </a:rPr>
              <a:t>potřeba citové jistoty a bezpečí</a:t>
            </a:r>
            <a:r>
              <a:rPr lang="cs-CZ" altLang="cs-CZ">
                <a:solidFill>
                  <a:srgbClr val="333333"/>
                </a:solidFill>
              </a:rPr>
              <a:t>. Bývají často </a:t>
            </a:r>
            <a:r>
              <a:rPr lang="cs-CZ" altLang="cs-CZ" b="1">
                <a:solidFill>
                  <a:srgbClr val="333333"/>
                </a:solidFill>
              </a:rPr>
              <a:t>egocentričtí</a:t>
            </a:r>
            <a:r>
              <a:rPr lang="cs-CZ" altLang="cs-CZ">
                <a:solidFill>
                  <a:srgbClr val="333333"/>
                </a:solidFill>
              </a:rPr>
              <a:t>- sobečtí. Problémem stáří je </a:t>
            </a:r>
            <a:r>
              <a:rPr lang="cs-CZ" altLang="cs-CZ" b="1">
                <a:solidFill>
                  <a:srgbClr val="333333"/>
                </a:solidFill>
              </a:rPr>
              <a:t>osamělost</a:t>
            </a:r>
            <a:r>
              <a:rPr lang="cs-CZ" altLang="cs-CZ">
                <a:solidFill>
                  <a:srgbClr val="333333"/>
                </a:solidFill>
              </a:rPr>
              <a:t>, spojená se ztrátou sociálních kontaktů. </a:t>
            </a:r>
          </a:p>
          <a:p>
            <a:r>
              <a:rPr lang="cs-CZ" altLang="cs-CZ">
                <a:solidFill>
                  <a:srgbClr val="333333"/>
                </a:solidFill>
              </a:rPr>
              <a:t>Sociální situace- strach ze ztráty partnera. </a:t>
            </a:r>
            <a:r>
              <a:rPr lang="cs-CZ" altLang="cs-CZ" b="1">
                <a:solidFill>
                  <a:srgbClr val="333333"/>
                </a:solidFill>
              </a:rPr>
              <a:t>Fyzický stav- </a:t>
            </a:r>
            <a:r>
              <a:rPr lang="cs-CZ" altLang="cs-CZ">
                <a:solidFill>
                  <a:srgbClr val="333333"/>
                </a:solidFill>
              </a:rPr>
              <a:t>snížená hybnost, smyslové postižení (zrak, sluch). </a:t>
            </a:r>
          </a:p>
          <a:p>
            <a:r>
              <a:rPr lang="cs-CZ" altLang="cs-CZ" b="1">
                <a:solidFill>
                  <a:srgbClr val="333333"/>
                </a:solidFill>
              </a:rPr>
              <a:t>Psychický stav </a:t>
            </a:r>
            <a:r>
              <a:rPr lang="cs-CZ" altLang="cs-CZ">
                <a:solidFill>
                  <a:srgbClr val="333333"/>
                </a:solidFill>
              </a:rPr>
              <a:t>– </a:t>
            </a:r>
            <a:r>
              <a:rPr lang="cs-CZ" altLang="cs-CZ" b="1">
                <a:solidFill>
                  <a:srgbClr val="333333"/>
                </a:solidFill>
              </a:rPr>
              <a:t>úbytek kompetencí, deprese, demence</a:t>
            </a:r>
            <a:r>
              <a:rPr lang="cs-CZ" altLang="cs-CZ">
                <a:solidFill>
                  <a:srgbClr val="333333"/>
                </a:solidFill>
              </a:rPr>
              <a:t>. </a:t>
            </a:r>
            <a:endParaRPr lang="cs-CZ" altLang="cs-CZ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Nadpis 1">
            <a:extLst>
              <a:ext uri="{FF2B5EF4-FFF2-40B4-BE49-F238E27FC236}">
                <a16:creationId xmlns:a16="http://schemas.microsoft.com/office/drawing/2014/main" id="{5E7DB1D6-6E69-3214-BA31-C6AEA61171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36867" name="Zástupný obsah 2">
            <a:extLst>
              <a:ext uri="{FF2B5EF4-FFF2-40B4-BE49-F238E27FC236}">
                <a16:creationId xmlns:a16="http://schemas.microsoft.com/office/drawing/2014/main" id="{C6A18B43-F190-0B70-2761-32402007D5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cs-CZ" altLang="cs-CZ" b="1" dirty="0">
                <a:solidFill>
                  <a:srgbClr val="333333"/>
                </a:solidFill>
                <a:latin typeface="Open Sans" panose="020B0606030504020204" pitchFamily="34" charset="0"/>
              </a:rPr>
              <a:t>Potřeba někam patřit a být někým akceptován</a:t>
            </a:r>
            <a:r>
              <a:rPr lang="cs-CZ" altLang="cs-CZ" dirty="0">
                <a:solidFill>
                  <a:srgbClr val="333333"/>
                </a:solidFill>
                <a:latin typeface="Open Sans" panose="020B0606030504020204" pitchFamily="34" charset="0"/>
              </a:rPr>
              <a:t>.</a:t>
            </a:r>
          </a:p>
          <a:p>
            <a:pPr>
              <a:defRPr/>
            </a:pPr>
            <a:r>
              <a:rPr lang="cs-CZ" altLang="cs-CZ" dirty="0">
                <a:solidFill>
                  <a:srgbClr val="333333"/>
                </a:solidFill>
                <a:latin typeface="Open Sans" panose="020B0606030504020204" pitchFamily="34" charset="0"/>
              </a:rPr>
              <a:t>Smrt partnera zvyšuje </a:t>
            </a:r>
            <a:r>
              <a:rPr lang="cs-CZ" altLang="cs-CZ" b="1" dirty="0">
                <a:solidFill>
                  <a:srgbClr val="333333"/>
                </a:solidFill>
                <a:latin typeface="Open Sans" panose="020B0606030504020204" pitchFamily="34" charset="0"/>
              </a:rPr>
              <a:t>pocit ohrožení, prázdnoty a osamělosti</a:t>
            </a:r>
            <a:r>
              <a:rPr lang="cs-CZ" altLang="cs-CZ" dirty="0">
                <a:solidFill>
                  <a:srgbClr val="333333"/>
                </a:solidFill>
                <a:latin typeface="Open Sans" panose="020B0606030504020204" pitchFamily="34" charset="0"/>
              </a:rPr>
              <a:t>,</a:t>
            </a:r>
          </a:p>
          <a:p>
            <a:pPr>
              <a:defRPr/>
            </a:pPr>
            <a:r>
              <a:rPr lang="cs-CZ" altLang="cs-CZ" dirty="0">
                <a:solidFill>
                  <a:srgbClr val="333333"/>
                </a:solidFill>
                <a:latin typeface="Open Sans" panose="020B0606030504020204" pitchFamily="34" charset="0"/>
              </a:rPr>
              <a:t>má také za důsledek </a:t>
            </a:r>
            <a:r>
              <a:rPr lang="cs-CZ" altLang="cs-CZ" dirty="0">
                <a:solidFill>
                  <a:srgbClr val="333333"/>
                </a:solidFill>
                <a:latin typeface="+mj-lt"/>
              </a:rPr>
              <a:t>zhoršení</a:t>
            </a:r>
            <a:r>
              <a:rPr lang="cs-CZ" altLang="cs-CZ" dirty="0">
                <a:solidFill>
                  <a:srgbClr val="333333"/>
                </a:solidFill>
                <a:latin typeface="Open Sans" panose="020B0606030504020204" pitchFamily="34" charset="0"/>
              </a:rPr>
              <a:t> ekonomické situace.</a:t>
            </a:r>
          </a:p>
          <a:p>
            <a:pPr>
              <a:defRPr/>
            </a:pPr>
            <a:r>
              <a:rPr lang="cs-CZ" altLang="cs-CZ" b="1" dirty="0">
                <a:solidFill>
                  <a:srgbClr val="333333"/>
                </a:solidFill>
                <a:latin typeface="Open Sans" panose="020B0606030504020204" pitchFamily="34" charset="0"/>
              </a:rPr>
              <a:t>Identita starého člověka </a:t>
            </a:r>
            <a:r>
              <a:rPr lang="cs-CZ" altLang="cs-CZ" dirty="0">
                <a:solidFill>
                  <a:srgbClr val="333333"/>
                </a:solidFill>
                <a:latin typeface="Open Sans" panose="020B0606030504020204" pitchFamily="34" charset="0"/>
              </a:rPr>
              <a:t>se pod tlakem okolností </a:t>
            </a:r>
            <a:r>
              <a:rPr lang="cs-CZ" altLang="cs-CZ" b="1" dirty="0">
                <a:solidFill>
                  <a:srgbClr val="333333"/>
                </a:solidFill>
                <a:latin typeface="Open Sans" panose="020B0606030504020204" pitchFamily="34" charset="0"/>
              </a:rPr>
              <a:t>mění</a:t>
            </a:r>
            <a:r>
              <a:rPr lang="cs-CZ" altLang="cs-CZ" dirty="0">
                <a:solidFill>
                  <a:srgbClr val="333333"/>
                </a:solidFill>
                <a:latin typeface="Open Sans" panose="020B0606030504020204" pitchFamily="34" charset="0"/>
              </a:rPr>
              <a:t>, a to dost zásadně.</a:t>
            </a:r>
          </a:p>
          <a:p>
            <a:pPr>
              <a:defRPr/>
            </a:pPr>
            <a:r>
              <a:rPr lang="cs-CZ" altLang="cs-CZ" dirty="0">
                <a:solidFill>
                  <a:srgbClr val="333333"/>
                </a:solidFill>
                <a:latin typeface="Open Sans" panose="020B0606030504020204" pitchFamily="34" charset="0"/>
              </a:rPr>
              <a:t> Dochází ke </a:t>
            </a:r>
            <a:r>
              <a:rPr lang="cs-CZ" altLang="cs-CZ" b="1" dirty="0">
                <a:solidFill>
                  <a:srgbClr val="333333"/>
                </a:solidFill>
                <a:latin typeface="Open Sans" panose="020B0606030504020204" pitchFamily="34" charset="0"/>
              </a:rPr>
              <a:t>ztrátě spousta rolí a k úpadku různých kompetencí. </a:t>
            </a:r>
            <a:endParaRPr lang="cs-CZ" altLang="cs-CZ" b="1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CC1E6-0FB2-55BF-191A-DFA373985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>
            <a:extLst>
              <a:ext uri="{FF2B5EF4-FFF2-40B4-BE49-F238E27FC236}">
                <a16:creationId xmlns:a16="http://schemas.microsoft.com/office/drawing/2014/main" id="{2E088CCF-574B-8727-10A3-F0A88EAEF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cs-CZ" b="1" dirty="0"/>
            </a:br>
            <a:r>
              <a:rPr lang="cs-CZ" b="1" dirty="0"/>
              <a:t>  Vybrané metody vývojové psychologie</a:t>
            </a:r>
            <a:br>
              <a:rPr lang="cs-CZ" dirty="0"/>
            </a:br>
            <a:endParaRPr lang="cs-CZ" dirty="0"/>
          </a:p>
        </p:txBody>
      </p:sp>
      <p:sp>
        <p:nvSpPr>
          <p:cNvPr id="6147" name="Zástupný symbol pro obsah 2">
            <a:extLst>
              <a:ext uri="{FF2B5EF4-FFF2-40B4-BE49-F238E27FC236}">
                <a16:creationId xmlns:a16="http://schemas.microsoft.com/office/drawing/2014/main" id="{1E2480E1-5FC8-9486-10AF-F9AC4ABFFA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u="sng" dirty="0"/>
              <a:t>Pozorování</a:t>
            </a:r>
            <a:r>
              <a:rPr lang="cs-CZ" i="1" dirty="0"/>
              <a:t>: </a:t>
            </a:r>
            <a:r>
              <a:rPr lang="cs-CZ" dirty="0"/>
              <a:t>vzhled, mimika, řeč, projevy emocí, sociální chování, vztah k věcem, vztah k sobě (aspirace, sebehodnocení…) </a:t>
            </a:r>
          </a:p>
          <a:p>
            <a:r>
              <a:rPr lang="cs-CZ" b="1" u="sng" dirty="0"/>
              <a:t>Rozhovor </a:t>
            </a:r>
            <a:r>
              <a:rPr lang="cs-CZ" u="sng" dirty="0"/>
              <a:t>- </a:t>
            </a:r>
            <a:r>
              <a:rPr lang="cs-CZ" dirty="0"/>
              <a:t> sledovat emoční projevy, neklást více otázek najednou, přizpůsobit možnostem dítěte - jasnost, trpělivost, vynechat sugestivní otázky, dobře vyslovovat, </a:t>
            </a:r>
            <a:r>
              <a:rPr lang="cs-CZ" b="1" dirty="0"/>
              <a:t>bezpečí.</a:t>
            </a:r>
          </a:p>
          <a:p>
            <a:r>
              <a:rPr lang="cs-CZ" b="1" dirty="0"/>
              <a:t>akceptace</a:t>
            </a:r>
            <a:r>
              <a:rPr lang="cs-CZ" dirty="0"/>
              <a:t>, objasnění (zeptám se přesněji na to, co klient - žák řekl),</a:t>
            </a:r>
          </a:p>
          <a:p>
            <a:r>
              <a:rPr lang="cs-CZ" b="1" dirty="0"/>
              <a:t>parafrázování</a:t>
            </a:r>
            <a:r>
              <a:rPr lang="cs-CZ" dirty="0"/>
              <a:t> (opakuji jinými slovy), </a:t>
            </a:r>
            <a:r>
              <a:rPr lang="cs-CZ" b="1" dirty="0"/>
              <a:t>interpretace</a:t>
            </a:r>
            <a:r>
              <a:rPr lang="cs-CZ" dirty="0"/>
              <a:t>  (co si o tom myslím, jak to vypadá), </a:t>
            </a:r>
          </a:p>
          <a:p>
            <a:r>
              <a:rPr lang="cs-CZ" b="1" dirty="0"/>
              <a:t>ujištění</a:t>
            </a:r>
            <a:r>
              <a:rPr lang="cs-CZ" dirty="0"/>
              <a:t> (za to nemůžeš…), mlčení</a:t>
            </a:r>
          </a:p>
          <a:p>
            <a:r>
              <a:rPr lang="cs-CZ" b="1" i="1" dirty="0"/>
              <a:t>Registrace</a:t>
            </a:r>
            <a:r>
              <a:rPr lang="cs-CZ" i="1" dirty="0"/>
              <a:t> </a:t>
            </a:r>
            <a:r>
              <a:rPr lang="cs-CZ" dirty="0"/>
              <a:t>rozhovoru: papír, rozhovorový list,  nahrávací technika</a:t>
            </a:r>
          </a:p>
          <a:p>
            <a:endParaRPr lang="cs-CZ" b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6909424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007A7-881E-CD30-406F-8F2D21C46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>
            <a:extLst>
              <a:ext uri="{FF2B5EF4-FFF2-40B4-BE49-F238E27FC236}">
                <a16:creationId xmlns:a16="http://schemas.microsoft.com/office/drawing/2014/main" id="{E521D551-A7CA-7B21-7609-41562BBD9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2D75BDA-94F2-6400-3F6E-D721298121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>
              <a:defRPr/>
            </a:pPr>
            <a:r>
              <a:rPr lang="cs-CZ" sz="8000" b="1" dirty="0"/>
              <a:t>Anamnéza </a:t>
            </a:r>
            <a:r>
              <a:rPr lang="cs-CZ" sz="8000" dirty="0"/>
              <a:t>(rozpomínání)-osobní, rodinná </a:t>
            </a:r>
          </a:p>
          <a:p>
            <a:pPr>
              <a:defRPr/>
            </a:pPr>
            <a:r>
              <a:rPr lang="cs-CZ" sz="8000" dirty="0" err="1"/>
              <a:t>autoanamnéza</a:t>
            </a:r>
            <a:r>
              <a:rPr lang="cs-CZ" sz="8000" dirty="0"/>
              <a:t> a </a:t>
            </a:r>
            <a:r>
              <a:rPr lang="cs-CZ" sz="8000" dirty="0" err="1"/>
              <a:t>heteroanamnéza</a:t>
            </a:r>
            <a:r>
              <a:rPr lang="cs-CZ" sz="8000" dirty="0"/>
              <a:t> – </a:t>
            </a:r>
            <a:r>
              <a:rPr lang="cs-CZ" sz="8000" b="1" dirty="0"/>
              <a:t>co můžeme zjistit?</a:t>
            </a:r>
          </a:p>
          <a:p>
            <a:pPr>
              <a:defRPr/>
            </a:pPr>
            <a:endParaRPr lang="cs-CZ" sz="8000" dirty="0"/>
          </a:p>
          <a:p>
            <a:pPr>
              <a:defRPr/>
            </a:pPr>
            <a:r>
              <a:rPr lang="cs-CZ" sz="8000" b="1" dirty="0"/>
              <a:t>Analýza spontánních produktů</a:t>
            </a:r>
          </a:p>
          <a:p>
            <a:pPr>
              <a:defRPr/>
            </a:pPr>
            <a:r>
              <a:rPr lang="cs-CZ" sz="8000" dirty="0"/>
              <a:t>Výsledky činnosti, rukopis,  hra, </a:t>
            </a:r>
            <a:r>
              <a:rPr lang="cs-CZ" sz="8000" b="1" dirty="0"/>
              <a:t>stavby…jaké jsou možnosti ve škole?</a:t>
            </a:r>
          </a:p>
          <a:p>
            <a:pPr>
              <a:defRPr/>
            </a:pPr>
            <a:endParaRPr lang="cs-CZ" sz="8000" dirty="0"/>
          </a:p>
          <a:p>
            <a:pPr>
              <a:defRPr/>
            </a:pPr>
            <a:r>
              <a:rPr lang="cs-CZ" sz="8000" b="1" dirty="0"/>
              <a:t>Posuzovací stupnice </a:t>
            </a:r>
            <a:r>
              <a:rPr lang="cs-CZ" sz="8000" dirty="0"/>
              <a:t>– osobnostní dotazníky - </a:t>
            </a:r>
            <a:r>
              <a:rPr lang="cs-CZ" sz="8000" dirty="0" err="1"/>
              <a:t>sebeposuzovací</a:t>
            </a:r>
            <a:r>
              <a:rPr lang="cs-CZ" sz="8000" dirty="0"/>
              <a:t> stupnice (životní styl, zájmy, postoje…)</a:t>
            </a:r>
          </a:p>
          <a:p>
            <a:pPr>
              <a:defRPr/>
            </a:pPr>
            <a:r>
              <a:rPr lang="cs-CZ" sz="8000" dirty="0"/>
              <a:t>Standardizované, nestandardizované…</a:t>
            </a:r>
          </a:p>
          <a:p>
            <a:pPr>
              <a:defRPr/>
            </a:pPr>
            <a:endParaRPr lang="cs-CZ" sz="5800" dirty="0"/>
          </a:p>
          <a:p>
            <a:pPr>
              <a:defRPr/>
            </a:pPr>
            <a:endParaRPr lang="cs-CZ" dirty="0"/>
          </a:p>
          <a:p>
            <a:pPr marL="0" indent="0">
              <a:buNone/>
              <a:defRPr/>
            </a:pPr>
            <a:r>
              <a:rPr lang="cs-CZ" dirty="0"/>
              <a:t> </a:t>
            </a:r>
          </a:p>
          <a:p>
            <a:pPr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5828955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C0D54-11B7-168A-8DC6-84B4AF9AA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>
            <a:extLst>
              <a:ext uri="{FF2B5EF4-FFF2-40B4-BE49-F238E27FC236}">
                <a16:creationId xmlns:a16="http://schemas.microsoft.com/office/drawing/2014/main" id="{6DD4DA95-35D2-3E36-A4DE-F86D88AA6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Výkonové testy</a:t>
            </a:r>
          </a:p>
        </p:txBody>
      </p:sp>
      <p:sp>
        <p:nvSpPr>
          <p:cNvPr id="9219" name="Zástupný symbol pro obsah 2">
            <a:extLst>
              <a:ext uri="{FF2B5EF4-FFF2-40B4-BE49-F238E27FC236}">
                <a16:creationId xmlns:a16="http://schemas.microsoft.com/office/drawing/2014/main" id="{0C15A27C-F7D6-E4C3-F91F-AC9D4958EE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u="sng"/>
              <a:t>Testy inteligence </a:t>
            </a:r>
          </a:p>
          <a:p>
            <a:r>
              <a:rPr lang="cs-CZ" u="sng"/>
              <a:t>Testy speciálních schopností a jednotlivých psychických funkcí - </a:t>
            </a:r>
            <a:r>
              <a:rPr lang="cs-CZ"/>
              <a:t>testy paměti, zkoušky kreativity, testy verbálních a matematických schopností (doplňování vět, porozumění..), testy uměleckých schopností (hudebních, výtvarných, literárních….)</a:t>
            </a:r>
          </a:p>
        </p:txBody>
      </p:sp>
    </p:spTree>
    <p:extLst>
      <p:ext uri="{BB962C8B-B14F-4D97-AF65-F5344CB8AC3E}">
        <p14:creationId xmlns:p14="http://schemas.microsoft.com/office/powerpoint/2010/main" val="402411870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4C3D6-CA48-F7B1-F815-652278915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Nadpis 1">
            <a:extLst>
              <a:ext uri="{FF2B5EF4-FFF2-40B4-BE49-F238E27FC236}">
                <a16:creationId xmlns:a16="http://schemas.microsoft.com/office/drawing/2014/main" id="{37DE997F-4EC8-12DC-19A0-C5222C70C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/>
              <a:t>subtesty</a:t>
            </a:r>
            <a:r>
              <a:rPr lang="cs-CZ" b="1" dirty="0"/>
              <a:t> </a:t>
            </a:r>
            <a:r>
              <a:rPr lang="cs-CZ" b="1" dirty="0" err="1"/>
              <a:t>Amthauera</a:t>
            </a:r>
            <a:r>
              <a:rPr lang="cs-CZ" b="1" dirty="0"/>
              <a:t> (profesní orientace)</a:t>
            </a:r>
            <a:endParaRPr lang="cs-CZ" dirty="0"/>
          </a:p>
        </p:txBody>
      </p:sp>
      <p:sp>
        <p:nvSpPr>
          <p:cNvPr id="70659" name="Zástupný symbol pro obsah 2">
            <a:extLst>
              <a:ext uri="{FF2B5EF4-FFF2-40B4-BE49-F238E27FC236}">
                <a16:creationId xmlns:a16="http://schemas.microsoft.com/office/drawing/2014/main" id="{A811F68D-56FC-4832-F7AF-38C154407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  Zaměřují se na:</a:t>
            </a:r>
          </a:p>
          <a:p>
            <a:r>
              <a:rPr lang="cs-CZ" dirty="0"/>
              <a:t>Samostatnost v myšlení,</a:t>
            </a:r>
          </a:p>
          <a:p>
            <a:r>
              <a:rPr lang="cs-CZ" dirty="0"/>
              <a:t>Schopnost úsudku, verbální inteligenci</a:t>
            </a:r>
          </a:p>
          <a:p>
            <a:r>
              <a:rPr lang="cs-CZ" dirty="0"/>
              <a:t>Vystižení slovních významů, jazykový cit, schopnost vcítění</a:t>
            </a:r>
          </a:p>
          <a:p>
            <a:r>
              <a:rPr lang="cs-CZ" dirty="0"/>
              <a:t>Kombinační schopnost, chápání vztahů</a:t>
            </a:r>
          </a:p>
          <a:p>
            <a:r>
              <a:rPr lang="cs-CZ" dirty="0"/>
              <a:t>Intelektový potenciál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0677280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2260B-7E7E-46C9-EAA5-1C57A4411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1">
            <a:extLst>
              <a:ext uri="{FF2B5EF4-FFF2-40B4-BE49-F238E27FC236}">
                <a16:creationId xmlns:a16="http://schemas.microsoft.com/office/drawing/2014/main" id="{F46E55D7-CA3A-54DD-B96E-788A754C0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Testy osobnosti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586853A-805E-0107-BA56-551DA91392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cs-CZ" u="sng" dirty="0"/>
              <a:t>Projektivní testy  </a:t>
            </a:r>
            <a:r>
              <a:rPr lang="cs-CZ" dirty="0"/>
              <a:t>(verbální - asociační,  nedokončené věty…))</a:t>
            </a:r>
          </a:p>
          <a:p>
            <a:pPr>
              <a:defRPr/>
            </a:pPr>
            <a:r>
              <a:rPr lang="cs-CZ" dirty="0"/>
              <a:t>Grafické  (</a:t>
            </a:r>
            <a:r>
              <a:rPr lang="cs-CZ" dirty="0" err="1"/>
              <a:t>Baum</a:t>
            </a:r>
            <a:r>
              <a:rPr lang="cs-CZ" dirty="0"/>
              <a:t>-test, Test tří stromů… ), </a:t>
            </a:r>
          </a:p>
          <a:p>
            <a:pPr>
              <a:defRPr/>
            </a:pPr>
            <a:r>
              <a:rPr lang="cs-CZ" u="sng" dirty="0"/>
              <a:t>Kresba - </a:t>
            </a:r>
            <a:r>
              <a:rPr lang="cs-CZ" dirty="0"/>
              <a:t>měření rozumových schopností,</a:t>
            </a:r>
          </a:p>
          <a:p>
            <a:pPr marL="0" indent="0">
              <a:buNone/>
              <a:defRPr/>
            </a:pPr>
            <a:r>
              <a:rPr lang="cs-CZ" dirty="0"/>
              <a:t>   senzomotorických dovedností, projektivní technika </a:t>
            </a:r>
          </a:p>
          <a:p>
            <a:pPr>
              <a:defRPr/>
            </a:pPr>
            <a:r>
              <a:rPr lang="cs-CZ" dirty="0"/>
              <a:t>Kresebné testy kreativity</a:t>
            </a:r>
          </a:p>
          <a:p>
            <a:pPr>
              <a:defRPr/>
            </a:pPr>
            <a:r>
              <a:rPr lang="cs-CZ" u="sng" dirty="0"/>
              <a:t>Dotazníky - </a:t>
            </a:r>
            <a:r>
              <a:rPr lang="cs-CZ" dirty="0"/>
              <a:t>jednorozměrné (hodnoty, zájmy....), vícerozměrné (více dimenzí..)</a:t>
            </a:r>
          </a:p>
        </p:txBody>
      </p:sp>
    </p:spTree>
    <p:extLst>
      <p:ext uri="{BB962C8B-B14F-4D97-AF65-F5344CB8AC3E}">
        <p14:creationId xmlns:p14="http://schemas.microsoft.com/office/powerpoint/2010/main" val="165144742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9409A-B2CD-3548-D6FF-5F6D7658D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Nadpis 1">
            <a:extLst>
              <a:ext uri="{FF2B5EF4-FFF2-40B4-BE49-F238E27FC236}">
                <a16:creationId xmlns:a16="http://schemas.microsoft.com/office/drawing/2014/main" id="{DB1D4F16-D881-683B-424E-95A110C81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Osobnostní dotazník </a:t>
            </a:r>
            <a:r>
              <a:rPr lang="cs-CZ" b="1" dirty="0" err="1"/>
              <a:t>Pierse</a:t>
            </a:r>
            <a:r>
              <a:rPr lang="cs-CZ" b="1" dirty="0"/>
              <a:t> – </a:t>
            </a:r>
            <a:r>
              <a:rPr lang="cs-CZ" b="1" dirty="0" err="1"/>
              <a:t>Harrise</a:t>
            </a:r>
            <a:endParaRPr lang="cs-CZ" dirty="0"/>
          </a:p>
        </p:txBody>
      </p:sp>
      <p:sp>
        <p:nvSpPr>
          <p:cNvPr id="72707" name="Zástupný symbol pro obsah 2">
            <a:extLst>
              <a:ext uri="{FF2B5EF4-FFF2-40B4-BE49-F238E27FC236}">
                <a16:creationId xmlns:a16="http://schemas.microsoft.com/office/drawing/2014/main" id="{603DB35F-1F5D-0C27-8781-DF2AAC0C7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zaměřuje se na </a:t>
            </a:r>
            <a:r>
              <a:rPr lang="cs-CZ" b="1"/>
              <a:t>sebepojetí v oblasti</a:t>
            </a:r>
            <a:r>
              <a:rPr lang="cs-CZ"/>
              <a:t>:</a:t>
            </a:r>
          </a:p>
          <a:p>
            <a:r>
              <a:rPr lang="cs-CZ"/>
              <a:t>přizpůsobivosti, </a:t>
            </a:r>
          </a:p>
          <a:p>
            <a:r>
              <a:rPr lang="cs-CZ"/>
              <a:t>nepodléhání úzkosti, </a:t>
            </a:r>
          </a:p>
          <a:p>
            <a:r>
              <a:rPr lang="cs-CZ"/>
              <a:t>subjektivně prožívanou spokojenost a pocit štěstí</a:t>
            </a:r>
          </a:p>
          <a:p>
            <a:r>
              <a:rPr lang="cs-CZ"/>
              <a:t>na intelektové a školní postavení,</a:t>
            </a:r>
          </a:p>
          <a:p>
            <a:r>
              <a:rPr lang="cs-CZ"/>
              <a:t>na osobnostní vlastnosti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876842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12671-5457-3435-2DB5-E3DB3E6C6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Nadpis 1">
            <a:extLst>
              <a:ext uri="{FF2B5EF4-FFF2-40B4-BE49-F238E27FC236}">
                <a16:creationId xmlns:a16="http://schemas.microsoft.com/office/drawing/2014/main" id="{1D3824CC-5F4A-E5EA-05A5-3B84E4584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 Projektivní techniky</a:t>
            </a:r>
          </a:p>
        </p:txBody>
      </p:sp>
      <p:sp>
        <p:nvSpPr>
          <p:cNvPr id="19459" name="Zástupný symbol pro obsah 2">
            <a:extLst>
              <a:ext uri="{FF2B5EF4-FFF2-40B4-BE49-F238E27FC236}">
                <a16:creationId xmlns:a16="http://schemas.microsoft.com/office/drawing/2014/main" id="{E712DF32-A9A7-CCC2-6BA4-79E4D9475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b="1" dirty="0"/>
              <a:t>žák projektuje svá přání, postoje, vztahy</a:t>
            </a:r>
            <a:r>
              <a:rPr lang="cs-CZ" dirty="0"/>
              <a:t>,  mohou přirozeným způsobem pomoci vyjasnit příčiny problémů, školního neúspěchu žáků, způsob jejich prožívání a vidění světa.</a:t>
            </a:r>
          </a:p>
          <a:p>
            <a:r>
              <a:rPr lang="cs-CZ" b="1" dirty="0"/>
              <a:t>Projektivní </a:t>
            </a:r>
            <a:r>
              <a:rPr lang="cs-CZ" b="1" dirty="0" err="1"/>
              <a:t>interwiu</a:t>
            </a:r>
            <a:r>
              <a:rPr lang="cs-CZ" dirty="0"/>
              <a:t>  - Michal - . Kouzelný svět - dítě se identifikuje s kouzelníkem, vílou, vyslovuje přání, může zasahovat, ovlivňovat</a:t>
            </a:r>
          </a:p>
          <a:p>
            <a:r>
              <a:rPr lang="cs-CZ" b="1" dirty="0"/>
              <a:t>nedokončené věty </a:t>
            </a:r>
            <a:r>
              <a:rPr lang="cs-CZ" dirty="0"/>
              <a:t>- např. </a:t>
            </a:r>
          </a:p>
          <a:p>
            <a:r>
              <a:rPr lang="cs-CZ" dirty="0"/>
              <a:t>Myslím, že maminka...</a:t>
            </a:r>
          </a:p>
          <a:p>
            <a:r>
              <a:rPr lang="cs-CZ" dirty="0"/>
              <a:t> Kdyby nemusela být škola... - kvalitativní analýza; - </a:t>
            </a:r>
          </a:p>
          <a:p>
            <a:r>
              <a:rPr lang="cs-CZ" b="1" dirty="0"/>
              <a:t>Dětský svět </a:t>
            </a:r>
            <a:r>
              <a:rPr lang="cs-CZ" dirty="0"/>
              <a:t>- 10 projektivních obrázků , postoje k rodičům, ke škole, k dětské skupině, zjišťování strachu, vnitřních konfliktů…</a:t>
            </a:r>
          </a:p>
          <a:p>
            <a:r>
              <a:rPr lang="cs-CZ" b="1" dirty="0"/>
              <a:t>Možnosti projektivní techniky ve vyučování?</a:t>
            </a:r>
          </a:p>
          <a:p>
            <a:endParaRPr lang="cs-CZ" dirty="0"/>
          </a:p>
        </p:txBody>
      </p:sp>
      <p:sp>
        <p:nvSpPr>
          <p:cNvPr id="19460" name="Zástupný symbol pro datum 3">
            <a:extLst>
              <a:ext uri="{FF2B5EF4-FFF2-40B4-BE49-F238E27FC236}">
                <a16:creationId xmlns:a16="http://schemas.microsoft.com/office/drawing/2014/main" id="{2FD44851-022C-708E-ACCE-5862B4EA3CA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fld id="{EB1C4B22-5EA3-40C5-ABD2-96E65E58AE9B}" type="datetimeFigureOut">
              <a:rPr lang="cs-CZ" smtClean="0"/>
              <a:pPr eaLnBrk="1" hangingPunct="1"/>
              <a:t>30.04.2024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787897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60577-400B-B414-565D-7A375DB58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>
            <a:extLst>
              <a:ext uri="{FF2B5EF4-FFF2-40B4-BE49-F238E27FC236}">
                <a16:creationId xmlns:a16="http://schemas.microsoft.com/office/drawing/2014/main" id="{1778839A-30BC-36C7-7BCA-FC6382F2C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Kresba</a:t>
            </a:r>
          </a:p>
        </p:txBody>
      </p:sp>
      <p:sp>
        <p:nvSpPr>
          <p:cNvPr id="21507" name="Zástupný symbol pro obsah 2">
            <a:extLst>
              <a:ext uri="{FF2B5EF4-FFF2-40B4-BE49-F238E27FC236}">
                <a16:creationId xmlns:a16="http://schemas.microsoft.com/office/drawing/2014/main" id="{3E7FD4B2-103D-EB30-70A3-CBC7E9EB8D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zahrnuje:</a:t>
            </a:r>
            <a:r>
              <a:rPr lang="cs-CZ" dirty="0"/>
              <a:t> </a:t>
            </a:r>
            <a:r>
              <a:rPr lang="cs-CZ" b="1" dirty="0"/>
              <a:t>hru</a:t>
            </a:r>
            <a:r>
              <a:rPr lang="cs-CZ" dirty="0"/>
              <a:t>, žádoucí činnost dítěte, představuje:</a:t>
            </a:r>
          </a:p>
          <a:p>
            <a:r>
              <a:rPr lang="cs-CZ" dirty="0"/>
              <a:t>nevědomá i vědomá </a:t>
            </a:r>
            <a:r>
              <a:rPr lang="cs-CZ" b="1" dirty="0"/>
              <a:t>přání</a:t>
            </a:r>
          </a:p>
          <a:p>
            <a:r>
              <a:rPr lang="cs-CZ" b="1" dirty="0"/>
              <a:t>realitu</a:t>
            </a:r>
            <a:r>
              <a:rPr lang="cs-CZ" dirty="0"/>
              <a:t> – dítě motivováno tím, co ho zajímá, trápí</a:t>
            </a:r>
          </a:p>
          <a:p>
            <a:r>
              <a:rPr lang="cs-CZ" dirty="0"/>
              <a:t>Kresba se využívá: </a:t>
            </a:r>
          </a:p>
          <a:p>
            <a:r>
              <a:rPr lang="cs-CZ" dirty="0"/>
              <a:t>při testování </a:t>
            </a:r>
            <a:r>
              <a:rPr lang="cs-CZ" b="1" dirty="0"/>
              <a:t>mentální úrovně</a:t>
            </a:r>
            <a:r>
              <a:rPr lang="cs-CZ" dirty="0"/>
              <a:t>,</a:t>
            </a:r>
          </a:p>
          <a:p>
            <a:r>
              <a:rPr lang="cs-CZ" dirty="0"/>
              <a:t> jako </a:t>
            </a:r>
            <a:r>
              <a:rPr lang="cs-CZ" b="1" dirty="0"/>
              <a:t>komunikační prostředek</a:t>
            </a:r>
          </a:p>
          <a:p>
            <a:r>
              <a:rPr lang="cs-CZ" dirty="0"/>
              <a:t>jako prostředek zkoumání </a:t>
            </a:r>
            <a:r>
              <a:rPr lang="cs-CZ" b="1" dirty="0"/>
              <a:t>afektivity dítěte</a:t>
            </a:r>
            <a:r>
              <a:rPr lang="cs-CZ" dirty="0"/>
              <a:t>, </a:t>
            </a:r>
          </a:p>
          <a:p>
            <a:r>
              <a:rPr lang="cs-CZ" dirty="0"/>
              <a:t>jako prostředek k </a:t>
            </a:r>
            <a:r>
              <a:rPr lang="cs-CZ" b="1" dirty="0"/>
              <a:t>vyjádření znalostí dítěte o sobě</a:t>
            </a:r>
          </a:p>
          <a:p>
            <a:endParaRPr lang="cs-CZ" dirty="0"/>
          </a:p>
        </p:txBody>
      </p:sp>
      <p:sp>
        <p:nvSpPr>
          <p:cNvPr id="21508" name="Zástupný symbol pro datum 3">
            <a:extLst>
              <a:ext uri="{FF2B5EF4-FFF2-40B4-BE49-F238E27FC236}">
                <a16:creationId xmlns:a16="http://schemas.microsoft.com/office/drawing/2014/main" id="{4B8E1155-5E62-B0D6-74D8-58ECAACB660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fld id="{EB1C4B22-5EA3-40C5-ABD2-96E65E58AE9B}" type="datetimeFigureOut">
              <a:rPr lang="cs-CZ" smtClean="0"/>
              <a:pPr eaLnBrk="1" hangingPunct="1"/>
              <a:t>30.04.2024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4400983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5BB63-C2C9-B040-A6EA-411010CAF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Nadpis 1">
            <a:extLst>
              <a:ext uri="{FF2B5EF4-FFF2-40B4-BE49-F238E27FC236}">
                <a16:creationId xmlns:a16="http://schemas.microsoft.com/office/drawing/2014/main" id="{744F11FF-0F88-0309-24BD-FF2CF4076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Kresba</a:t>
            </a:r>
          </a:p>
        </p:txBody>
      </p:sp>
      <p:sp>
        <p:nvSpPr>
          <p:cNvPr id="22531" name="Zástupný symbol pro obsah 2">
            <a:extLst>
              <a:ext uri="{FF2B5EF4-FFF2-40B4-BE49-F238E27FC236}">
                <a16:creationId xmlns:a16="http://schemas.microsoft.com/office/drawing/2014/main" id="{1A8785C1-F60A-4DBF-245D-2D6543609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/>
              <a:t>Vývoj kresby:</a:t>
            </a:r>
          </a:p>
          <a:p>
            <a:r>
              <a:rPr lang="cs-CZ" b="1" dirty="0"/>
              <a:t> </a:t>
            </a:r>
            <a:r>
              <a:rPr lang="cs-CZ" dirty="0"/>
              <a:t>stadium „hlavonožců“ – kolem 3.roku, obrázky mají obsah, s růstem mentální úrovně přibývá detailů,</a:t>
            </a:r>
          </a:p>
          <a:p>
            <a:r>
              <a:rPr lang="cs-CZ" dirty="0"/>
              <a:t> kolem 6 let postava úplná, dítě kreslí samo sebe, transparentnost – normální do 7 až 9 let, po 10 roce možná retardace duševního vývoje</a:t>
            </a:r>
          </a:p>
          <a:p>
            <a:r>
              <a:rPr lang="cs-CZ" b="1" dirty="0"/>
              <a:t>Kresba – nevědomé písmo - </a:t>
            </a:r>
            <a:r>
              <a:rPr lang="cs-CZ" dirty="0"/>
              <a:t>síla čáry – slabá, přerušovaná – malá sebedůvěra, silná – až agresivita, časté gumování, přeškrtávání – snaha o potlačení něčeho, co by dítě mohlo na sebe prozradit;</a:t>
            </a:r>
          </a:p>
          <a:p>
            <a:r>
              <a:rPr lang="cs-CZ" dirty="0"/>
              <a:t> </a:t>
            </a:r>
            <a:r>
              <a:rPr lang="cs-CZ" b="1" dirty="0"/>
              <a:t>kreslí intelekt a emoce </a:t>
            </a:r>
            <a:r>
              <a:rPr lang="cs-CZ" dirty="0"/>
              <a:t>– pečlivé prokreslení – kladný vztah, umístění na obrázku</a:t>
            </a:r>
          </a:p>
          <a:p>
            <a:endParaRPr lang="cs-CZ" dirty="0"/>
          </a:p>
        </p:txBody>
      </p:sp>
      <p:sp>
        <p:nvSpPr>
          <p:cNvPr id="22532" name="Zástupný symbol pro datum 3">
            <a:extLst>
              <a:ext uri="{FF2B5EF4-FFF2-40B4-BE49-F238E27FC236}">
                <a16:creationId xmlns:a16="http://schemas.microsoft.com/office/drawing/2014/main" id="{27315B6D-B4CB-91E3-2D4D-453A4E89BC5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fld id="{EB1C4B22-5EA3-40C5-ABD2-96E65E58AE9B}" type="datetimeFigureOut">
              <a:rPr lang="cs-CZ" smtClean="0"/>
              <a:pPr eaLnBrk="1" hangingPunct="1"/>
              <a:t>30.04.2024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060527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07F27-1724-4CC5-07F7-C9864AA76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Nadpis 1">
            <a:extLst>
              <a:ext uri="{FF2B5EF4-FFF2-40B4-BE49-F238E27FC236}">
                <a16:creationId xmlns:a16="http://schemas.microsoft.com/office/drawing/2014/main" id="{40D02E4D-5853-A699-70EC-F704EA5BB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Význam barev</a:t>
            </a:r>
          </a:p>
        </p:txBody>
      </p:sp>
      <p:sp>
        <p:nvSpPr>
          <p:cNvPr id="24579" name="Zástupný symbol pro obsah 2">
            <a:extLst>
              <a:ext uri="{FF2B5EF4-FFF2-40B4-BE49-F238E27FC236}">
                <a16:creationId xmlns:a16="http://schemas.microsoft.com/office/drawing/2014/main" id="{D35E726E-86DF-CA3E-EACA-236932CD0F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cs-CZ" sz="11200" b="1" dirty="0"/>
              <a:t>červená</a:t>
            </a:r>
            <a:r>
              <a:rPr lang="cs-CZ" sz="11200" dirty="0"/>
              <a:t> – do 6 let obvyklé výhradně červená, později tendence k agresivitě, nebo  důležitému sdělení, naléhavé emoce…</a:t>
            </a:r>
          </a:p>
          <a:p>
            <a:pPr marL="0" indent="0">
              <a:buNone/>
            </a:pPr>
            <a:r>
              <a:rPr lang="cs-CZ" sz="11200" b="1" dirty="0"/>
              <a:t>modrá</a:t>
            </a:r>
            <a:r>
              <a:rPr lang="cs-CZ" sz="11200" dirty="0"/>
              <a:t> – větší sebekontrola, dobrá adaptace, energie; </a:t>
            </a:r>
          </a:p>
          <a:p>
            <a:pPr marL="0" indent="0">
              <a:buNone/>
            </a:pPr>
            <a:r>
              <a:rPr lang="cs-CZ" sz="11200" b="1" dirty="0"/>
              <a:t>zelená</a:t>
            </a:r>
            <a:r>
              <a:rPr lang="cs-CZ" sz="11200" dirty="0"/>
              <a:t> – srovnatelná s modrou, dobré sociální vztahy</a:t>
            </a:r>
          </a:p>
          <a:p>
            <a:pPr marL="0" indent="0">
              <a:buNone/>
            </a:pPr>
            <a:r>
              <a:rPr lang="cs-CZ" sz="11200" b="1" dirty="0"/>
              <a:t>žlutá</a:t>
            </a:r>
            <a:r>
              <a:rPr lang="cs-CZ" sz="11200" dirty="0"/>
              <a:t> – někdy závislost; </a:t>
            </a:r>
            <a:r>
              <a:rPr lang="cs-CZ" sz="11200" b="1" dirty="0"/>
              <a:t>oranžová</a:t>
            </a:r>
            <a:r>
              <a:rPr lang="cs-CZ" sz="11200" dirty="0"/>
              <a:t> – úzkost, napětí, pokles energie;</a:t>
            </a:r>
          </a:p>
          <a:p>
            <a:pPr marL="0" indent="0">
              <a:buNone/>
            </a:pPr>
            <a:r>
              <a:rPr lang="cs-CZ" sz="11200" b="1" dirty="0"/>
              <a:t>hnědá</a:t>
            </a:r>
            <a:r>
              <a:rPr lang="cs-CZ" sz="11200" dirty="0"/>
              <a:t> – špatná </a:t>
            </a:r>
            <a:r>
              <a:rPr lang="cs-CZ" sz="11200" dirty="0" err="1"/>
              <a:t>adaptovanost</a:t>
            </a:r>
            <a:r>
              <a:rPr lang="cs-CZ" sz="11200" dirty="0"/>
              <a:t>, konfliktní dítě, </a:t>
            </a:r>
            <a:r>
              <a:rPr lang="cs-CZ" sz="11200" b="1" dirty="0"/>
              <a:t>fialová</a:t>
            </a:r>
            <a:r>
              <a:rPr lang="cs-CZ" sz="11200" dirty="0"/>
              <a:t> – příznakem neklidu, ve spojení s modrou vyjadřuje úzkost, potřebu podpory</a:t>
            </a:r>
          </a:p>
          <a:p>
            <a:pPr marL="0" indent="0">
              <a:buNone/>
            </a:pPr>
            <a:r>
              <a:rPr lang="cs-CZ" sz="11200" b="1" dirty="0"/>
              <a:t>růžová</a:t>
            </a:r>
            <a:r>
              <a:rPr lang="cs-CZ" sz="11200" dirty="0"/>
              <a:t> – zdraví, </a:t>
            </a:r>
            <a:r>
              <a:rPr lang="cs-CZ" sz="11200" b="1" dirty="0"/>
              <a:t>bílá</a:t>
            </a:r>
            <a:r>
              <a:rPr lang="cs-CZ" sz="11200" dirty="0"/>
              <a:t> – potlačené pocity, </a:t>
            </a:r>
          </a:p>
          <a:p>
            <a:pPr marL="0" indent="0">
              <a:buNone/>
            </a:pPr>
            <a:r>
              <a:rPr lang="cs-CZ" sz="11200" b="1" dirty="0"/>
              <a:t>černá</a:t>
            </a:r>
            <a:r>
              <a:rPr lang="cs-CZ" sz="11200" dirty="0"/>
              <a:t> – úzkost, strach, ostych ve vyjadřování citů, někdy bohatý vnitřní život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 </a:t>
            </a:r>
          </a:p>
        </p:txBody>
      </p:sp>
      <p:sp>
        <p:nvSpPr>
          <p:cNvPr id="24580" name="Zástupný symbol pro datum 3">
            <a:extLst>
              <a:ext uri="{FF2B5EF4-FFF2-40B4-BE49-F238E27FC236}">
                <a16:creationId xmlns:a16="http://schemas.microsoft.com/office/drawing/2014/main" id="{AD7069D9-518A-5D19-28AF-C9ABCA81CD2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fld id="{EB1C4B22-5EA3-40C5-ABD2-96E65E58AE9B}" type="datetimeFigureOut">
              <a:rPr lang="cs-CZ" smtClean="0"/>
              <a:pPr eaLnBrk="1" hangingPunct="1"/>
              <a:t>30.04.2024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080167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4FAC7-AF68-5117-302A-FF6E3F40E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Nadpis 1">
            <a:extLst>
              <a:ext uri="{FF2B5EF4-FFF2-40B4-BE49-F238E27FC236}">
                <a16:creationId xmlns:a16="http://schemas.microsoft.com/office/drawing/2014/main" id="{DD548371-E6AE-0DE2-E038-5B74C29A7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Kombinace barev</a:t>
            </a:r>
          </a:p>
        </p:txBody>
      </p:sp>
      <p:sp>
        <p:nvSpPr>
          <p:cNvPr id="25603" name="Zástupný symbol pro obsah 2">
            <a:extLst>
              <a:ext uri="{FF2B5EF4-FFF2-40B4-BE49-F238E27FC236}">
                <a16:creationId xmlns:a16="http://schemas.microsoft.com/office/drawing/2014/main" id="{F40A72C4-989D-D7F8-A096-97C1F67403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Kombinace barev</a:t>
            </a:r>
            <a:r>
              <a:rPr lang="cs-CZ" dirty="0"/>
              <a:t>: někdy protichůdné tendence, důležitá otázka:</a:t>
            </a:r>
          </a:p>
          <a:p>
            <a:pPr marL="0" indent="0">
              <a:buNone/>
            </a:pPr>
            <a:r>
              <a:rPr lang="cs-CZ" i="1" dirty="0"/>
              <a:t>    “co tato barva vyjadřuje či potlačuje?“</a:t>
            </a:r>
          </a:p>
          <a:p>
            <a:r>
              <a:rPr lang="cs-CZ" b="1" dirty="0"/>
              <a:t>extravertní dítě</a:t>
            </a:r>
            <a:r>
              <a:rPr lang="cs-CZ" dirty="0"/>
              <a:t> – velký počet barev – červená,  žlutá, oranžová, bílá, vyhledávání kontaktů</a:t>
            </a:r>
          </a:p>
          <a:p>
            <a:r>
              <a:rPr lang="cs-CZ" b="1" dirty="0"/>
              <a:t>introvertní dítě</a:t>
            </a:r>
            <a:r>
              <a:rPr lang="cs-CZ" dirty="0"/>
              <a:t> – malý počet – modrá…(sebekontrola)</a:t>
            </a:r>
          </a:p>
          <a:p>
            <a:r>
              <a:rPr lang="cs-CZ" b="1" dirty="0"/>
              <a:t>stabilní dítě </a:t>
            </a:r>
            <a:r>
              <a:rPr lang="cs-CZ" dirty="0"/>
              <a:t>– 4 – 6 barev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25604" name="Zástupný symbol pro datum 3">
            <a:extLst>
              <a:ext uri="{FF2B5EF4-FFF2-40B4-BE49-F238E27FC236}">
                <a16:creationId xmlns:a16="http://schemas.microsoft.com/office/drawing/2014/main" id="{EBF11EB9-CB40-FD15-D7D8-E20BBCB6AEE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fld id="{EB1C4B22-5EA3-40C5-ABD2-96E65E58AE9B}" type="datetimeFigureOut">
              <a:rPr lang="cs-CZ" smtClean="0"/>
              <a:pPr eaLnBrk="1" hangingPunct="1"/>
              <a:t>30.04.2024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8900781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17BDD-43CB-EB78-F10A-AD475F3D0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Nadpis 1">
            <a:extLst>
              <a:ext uri="{FF2B5EF4-FFF2-40B4-BE49-F238E27FC236}">
                <a16:creationId xmlns:a16="http://schemas.microsoft.com/office/drawing/2014/main" id="{EB1D8385-C62C-674A-3750-D8A184300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Dům – symbolika</a:t>
            </a:r>
          </a:p>
        </p:txBody>
      </p:sp>
      <p:sp>
        <p:nvSpPr>
          <p:cNvPr id="26627" name="Zástupný symbol pro obsah 2">
            <a:extLst>
              <a:ext uri="{FF2B5EF4-FFF2-40B4-BE49-F238E27FC236}">
                <a16:creationId xmlns:a16="http://schemas.microsoft.com/office/drawing/2014/main" id="{38C609D9-70DA-3526-5D7A-A34813D3C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b="1" dirty="0"/>
              <a:t>domova, rodiny, otevření se světu…</a:t>
            </a:r>
            <a:endParaRPr lang="cs-CZ" sz="2400" dirty="0"/>
          </a:p>
          <a:p>
            <a:r>
              <a:rPr lang="cs-CZ" sz="2400" b="1" dirty="0"/>
              <a:t>malý dům, </a:t>
            </a:r>
            <a:r>
              <a:rPr lang="cs-CZ" sz="2400" dirty="0"/>
              <a:t>zakrytý – poruchy afektivity: 6-8 let – nesmělost, připoutanost k matce</a:t>
            </a:r>
          </a:p>
          <a:p>
            <a:r>
              <a:rPr lang="cs-CZ" sz="2400" dirty="0"/>
              <a:t>starší 8 let – pocit méněcennosti, osamění, v pubertě – zdrženlivost, senzibilita</a:t>
            </a:r>
          </a:p>
          <a:p>
            <a:r>
              <a:rPr lang="cs-CZ" sz="2400" b="1" dirty="0"/>
              <a:t>dům přesahuje</a:t>
            </a:r>
            <a:r>
              <a:rPr lang="cs-CZ" sz="2400" dirty="0"/>
              <a:t> – touha po lásce, po adaptaci, harmonický dům – útočiště</a:t>
            </a:r>
          </a:p>
          <a:p>
            <a:r>
              <a:rPr lang="cs-CZ" sz="2400" b="1" dirty="0"/>
              <a:t>nehezký dům</a:t>
            </a:r>
            <a:r>
              <a:rPr lang="cs-CZ" sz="2400" dirty="0"/>
              <a:t> – dítě pod tlakem domova, omezováno, okna přilepená u stěn – po 6 roce opožděný vývoj</a:t>
            </a:r>
          </a:p>
          <a:p>
            <a:r>
              <a:rPr lang="cs-CZ" sz="2400" b="1" dirty="0"/>
              <a:t>cesta k domu</a:t>
            </a:r>
            <a:r>
              <a:rPr lang="cs-CZ" sz="2400" dirty="0"/>
              <a:t> – otevřená nebo zaslepená, důležitá i barva, </a:t>
            </a:r>
            <a:r>
              <a:rPr lang="cs-CZ" sz="2400" b="1" dirty="0"/>
              <a:t>2 komíny</a:t>
            </a:r>
            <a:r>
              <a:rPr lang="cs-CZ" sz="2400" dirty="0"/>
              <a:t> – symbolika otce i matky</a:t>
            </a:r>
          </a:p>
          <a:p>
            <a:r>
              <a:rPr lang="cs-CZ" sz="2400" b="1" dirty="0"/>
              <a:t>2 domy </a:t>
            </a:r>
            <a:r>
              <a:rPr lang="cs-CZ" sz="2400" dirty="0"/>
              <a:t>– u rozvedených rodičů</a:t>
            </a:r>
          </a:p>
          <a:p>
            <a:endParaRPr lang="cs-CZ" dirty="0"/>
          </a:p>
        </p:txBody>
      </p:sp>
      <p:sp>
        <p:nvSpPr>
          <p:cNvPr id="26628" name="Zástupný symbol pro datum 3">
            <a:extLst>
              <a:ext uri="{FF2B5EF4-FFF2-40B4-BE49-F238E27FC236}">
                <a16:creationId xmlns:a16="http://schemas.microsoft.com/office/drawing/2014/main" id="{E4F90B5E-5314-D579-6AA8-70F6FD24138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fld id="{EB1C4B22-5EA3-40C5-ABD2-96E65E58AE9B}" type="datetimeFigureOut">
              <a:rPr lang="cs-CZ" smtClean="0"/>
              <a:pPr eaLnBrk="1" hangingPunct="1"/>
              <a:t>30.04.2024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4707182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E1EC4-59A6-A5C3-50AA-8A71F497E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Nadpis 1">
            <a:extLst>
              <a:ext uri="{FF2B5EF4-FFF2-40B4-BE49-F238E27FC236}">
                <a16:creationId xmlns:a16="http://schemas.microsoft.com/office/drawing/2014/main" id="{6082BE96-BAEB-A4E8-C18D-098F25A5E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Strom – symbolika člověka</a:t>
            </a:r>
          </a:p>
        </p:txBody>
      </p:sp>
      <p:sp>
        <p:nvSpPr>
          <p:cNvPr id="27651" name="Zástupný symbol pro obsah 2">
            <a:extLst>
              <a:ext uri="{FF2B5EF4-FFF2-40B4-BE49-F238E27FC236}">
                <a16:creationId xmlns:a16="http://schemas.microsoft.com/office/drawing/2014/main" id="{1BFC1338-2FDA-E950-7246-5A8A333FB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zrození, vývoj, zakořenění, zakotvení, prosazování se:</a:t>
            </a:r>
          </a:p>
          <a:p>
            <a:r>
              <a:rPr lang="cs-CZ" dirty="0"/>
              <a:t>zakořeněný strom – etapa zařazení dítěte do sociálního života</a:t>
            </a:r>
          </a:p>
          <a:p>
            <a:r>
              <a:rPr lang="cs-CZ" dirty="0"/>
              <a:t>kolem 8 – 10 let strom jako koule, později nové tvary a detaily</a:t>
            </a:r>
          </a:p>
          <a:p>
            <a:r>
              <a:rPr lang="cs-CZ" dirty="0"/>
              <a:t>strom – koule po 10 roce – zpožděný vývoj</a:t>
            </a:r>
          </a:p>
          <a:p>
            <a:endParaRPr lang="cs-CZ" dirty="0"/>
          </a:p>
        </p:txBody>
      </p:sp>
      <p:sp>
        <p:nvSpPr>
          <p:cNvPr id="27652" name="Zástupný symbol pro datum 3">
            <a:extLst>
              <a:ext uri="{FF2B5EF4-FFF2-40B4-BE49-F238E27FC236}">
                <a16:creationId xmlns:a16="http://schemas.microsoft.com/office/drawing/2014/main" id="{E7392FC9-1431-31F9-E546-C4CCA38714B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fld id="{EB1C4B22-5EA3-40C5-ABD2-96E65E58AE9B}" type="datetimeFigureOut">
              <a:rPr lang="cs-CZ" smtClean="0"/>
              <a:pPr eaLnBrk="1" hangingPunct="1"/>
              <a:t>30.04.2024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403511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D9728-3EDB-FD2E-56EF-553948970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Nadpis 1">
            <a:extLst>
              <a:ext uri="{FF2B5EF4-FFF2-40B4-BE49-F238E27FC236}">
                <a16:creationId xmlns:a16="http://schemas.microsoft.com/office/drawing/2014/main" id="{1A3B2415-156E-B79E-4EBA-53152FCAF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Test tří stromů</a:t>
            </a:r>
          </a:p>
        </p:txBody>
      </p:sp>
      <p:sp>
        <p:nvSpPr>
          <p:cNvPr id="28675" name="Zástupný symbol pro obsah 2">
            <a:extLst>
              <a:ext uri="{FF2B5EF4-FFF2-40B4-BE49-F238E27FC236}">
                <a16:creationId xmlns:a16="http://schemas.microsoft.com/office/drawing/2014/main" id="{DA2B7B37-8BD9-3667-A8A3-C778BEA99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Autor – Portugalec </a:t>
            </a:r>
            <a:r>
              <a:rPr lang="cs-CZ" dirty="0" err="1"/>
              <a:t>Corboz</a:t>
            </a:r>
            <a:r>
              <a:rPr lang="cs-CZ" dirty="0"/>
              <a:t> – poznání, že sedmileté děti, které měly kreslit tři stromy, projektovaly do stromů své vztahy k rodičům a sourozencům;</a:t>
            </a:r>
          </a:p>
          <a:p>
            <a:r>
              <a:rPr lang="cs-CZ" dirty="0"/>
              <a:t>Instrukce “</a:t>
            </a:r>
            <a:r>
              <a:rPr lang="cs-CZ" i="1" dirty="0"/>
              <a:t>Nakresli jakékoli tři stromy</a:t>
            </a:r>
            <a:r>
              <a:rPr lang="cs-CZ" dirty="0"/>
              <a:t>“ –</a:t>
            </a:r>
          </a:p>
          <a:p>
            <a:r>
              <a:rPr lang="cs-CZ" dirty="0"/>
              <a:t> na A4, tužkou č.2,po nakreslení:</a:t>
            </a:r>
          </a:p>
          <a:p>
            <a:r>
              <a:rPr lang="cs-CZ" dirty="0"/>
              <a:t>„napiš pod každý strom, kdo to je, včetně tebe“; </a:t>
            </a:r>
          </a:p>
        </p:txBody>
      </p:sp>
      <p:sp>
        <p:nvSpPr>
          <p:cNvPr id="28676" name="Zástupný symbol pro datum 3">
            <a:extLst>
              <a:ext uri="{FF2B5EF4-FFF2-40B4-BE49-F238E27FC236}">
                <a16:creationId xmlns:a16="http://schemas.microsoft.com/office/drawing/2014/main" id="{9A095B7D-86A1-BE6D-A8C8-9A78BCF9712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fld id="{EB1C4B22-5EA3-40C5-ABD2-96E65E58AE9B}" type="datetimeFigureOut">
              <a:rPr lang="cs-CZ" smtClean="0"/>
              <a:pPr eaLnBrk="1" hangingPunct="1"/>
              <a:t>30.04.2024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4270100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05522-8FDB-813F-53B9-D51E83E32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Nadpis 1">
            <a:extLst>
              <a:ext uri="{FF2B5EF4-FFF2-40B4-BE49-F238E27FC236}">
                <a16:creationId xmlns:a16="http://schemas.microsoft.com/office/drawing/2014/main" id="{C7D1CEEA-63E3-FFAA-37DA-A0F6FDD56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Diagnostika – sledované znaky:</a:t>
            </a:r>
          </a:p>
        </p:txBody>
      </p:sp>
      <p:sp>
        <p:nvSpPr>
          <p:cNvPr id="29699" name="Zástupný symbol pro obsah 2">
            <a:extLst>
              <a:ext uri="{FF2B5EF4-FFF2-40B4-BE49-F238E27FC236}">
                <a16:creationId xmlns:a16="http://schemas.microsoft.com/office/drawing/2014/main" id="{E3A435DB-380F-6D84-EE9F-1E9763710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diagnostika dominantního stromu, </a:t>
            </a:r>
          </a:p>
          <a:p>
            <a:r>
              <a:rPr lang="cs-CZ" dirty="0"/>
              <a:t>estetické provedení, velikosti stromů,  </a:t>
            </a:r>
          </a:p>
          <a:p>
            <a:r>
              <a:rPr lang="cs-CZ" dirty="0"/>
              <a:t>sociální dimenze – otcovský strom, mateřský strom – velikost, dominance, vzájemný dotyk, </a:t>
            </a:r>
            <a:r>
              <a:rPr lang="cs-CZ" dirty="0" err="1"/>
              <a:t>propletenost</a:t>
            </a:r>
            <a:r>
              <a:rPr lang="cs-CZ" dirty="0"/>
              <a:t> stromů rodičovských, </a:t>
            </a:r>
            <a:r>
              <a:rPr lang="cs-CZ" dirty="0" err="1"/>
              <a:t>nerodičovských</a:t>
            </a:r>
            <a:r>
              <a:rPr lang="cs-CZ" dirty="0"/>
              <a:t>, podobnost stromů; – návaznost na </a:t>
            </a:r>
            <a:r>
              <a:rPr lang="cs-CZ" b="1" dirty="0"/>
              <a:t>Kochův </a:t>
            </a:r>
            <a:r>
              <a:rPr lang="cs-CZ" b="1" dirty="0" err="1"/>
              <a:t>Baumtest</a:t>
            </a:r>
            <a:r>
              <a:rPr lang="cs-CZ" b="1" dirty="0"/>
              <a:t> </a:t>
            </a:r>
          </a:p>
          <a:p>
            <a:endParaRPr lang="cs-CZ" dirty="0"/>
          </a:p>
        </p:txBody>
      </p:sp>
      <p:sp>
        <p:nvSpPr>
          <p:cNvPr id="29700" name="Zástupný symbol pro datum 3">
            <a:extLst>
              <a:ext uri="{FF2B5EF4-FFF2-40B4-BE49-F238E27FC236}">
                <a16:creationId xmlns:a16="http://schemas.microsoft.com/office/drawing/2014/main" id="{90D36691-D3FE-D718-A283-6F2D12F2782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fld id="{EB1C4B22-5EA3-40C5-ABD2-96E65E58AE9B}" type="datetimeFigureOut">
              <a:rPr lang="cs-CZ" smtClean="0"/>
              <a:pPr eaLnBrk="1" hangingPunct="1"/>
              <a:t>30.04.2024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5679903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E2A34-97B3-84A8-42EB-D4FE08EF0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Nadpis 1">
            <a:extLst>
              <a:ext uri="{FF2B5EF4-FFF2-40B4-BE49-F238E27FC236}">
                <a16:creationId xmlns:a16="http://schemas.microsoft.com/office/drawing/2014/main" id="{D3CC2D5E-5382-644E-EB10-16272FC9D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Kresba rodiny</a:t>
            </a:r>
          </a:p>
        </p:txBody>
      </p:sp>
      <p:sp>
        <p:nvSpPr>
          <p:cNvPr id="30723" name="Zástupný symbol pro obsah 2">
            <a:extLst>
              <a:ext uri="{FF2B5EF4-FFF2-40B4-BE49-F238E27FC236}">
                <a16:creationId xmlns:a16="http://schemas.microsoft.com/office/drawing/2014/main" id="{9C3B9E6F-85A1-C7EA-E8ED-82F3DE5EE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Rodina</a:t>
            </a:r>
            <a:r>
              <a:rPr lang="cs-CZ" dirty="0"/>
              <a:t>  (vhodné pro děti od 6 do 12 let)</a:t>
            </a:r>
          </a:p>
          <a:p>
            <a:r>
              <a:rPr lang="cs-CZ" dirty="0"/>
              <a:t>Test rodiny – 2 části:</a:t>
            </a:r>
          </a:p>
          <a:p>
            <a:r>
              <a:rPr lang="cs-CZ" dirty="0"/>
              <a:t> </a:t>
            </a:r>
            <a:r>
              <a:rPr lang="cs-CZ" b="1" dirty="0"/>
              <a:t>nakresli rodinu</a:t>
            </a:r>
            <a:r>
              <a:rPr lang="cs-CZ" dirty="0"/>
              <a:t> – obecně, ideální rodina – dítě promítá svá přání; </a:t>
            </a:r>
          </a:p>
          <a:p>
            <a:r>
              <a:rPr lang="cs-CZ" b="1" dirty="0"/>
              <a:t>nakresli svoji rodinu</a:t>
            </a:r>
            <a:r>
              <a:rPr lang="cs-CZ" dirty="0"/>
              <a:t> – zkušenost dítěte, realita. </a:t>
            </a:r>
          </a:p>
          <a:p>
            <a:r>
              <a:rPr lang="cs-CZ" b="1" dirty="0"/>
              <a:t>Zadání podle Matějčka</a:t>
            </a:r>
            <a:r>
              <a:rPr lang="cs-CZ" dirty="0"/>
              <a:t>“ </a:t>
            </a:r>
            <a:r>
              <a:rPr lang="cs-CZ" i="1" dirty="0"/>
              <a:t>Nakresli obrázek, který by vyjadřoval život celé vaší rodiny“ </a:t>
            </a:r>
            <a:r>
              <a:rPr lang="cs-CZ" dirty="0"/>
              <a:t>– otázky, </a:t>
            </a:r>
            <a:r>
              <a:rPr lang="cs-CZ" i="1" dirty="0"/>
              <a:t>kdo na obrázku je ,příp. co dělá</a:t>
            </a:r>
          </a:p>
        </p:txBody>
      </p:sp>
      <p:sp>
        <p:nvSpPr>
          <p:cNvPr id="30724" name="Zástupný symbol pro datum 3">
            <a:extLst>
              <a:ext uri="{FF2B5EF4-FFF2-40B4-BE49-F238E27FC236}">
                <a16:creationId xmlns:a16="http://schemas.microsoft.com/office/drawing/2014/main" id="{AE9C31B4-6FC9-F6E7-DEF4-DE821A9CC38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fld id="{EB1C4B22-5EA3-40C5-ABD2-96E65E58AE9B}" type="datetimeFigureOut">
              <a:rPr lang="cs-CZ" smtClean="0"/>
              <a:pPr eaLnBrk="1" hangingPunct="1"/>
              <a:t>30.04.2024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1960124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3A756-E0B3-78B6-523B-F1E836A94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Nadpis 1">
            <a:extLst>
              <a:ext uri="{FF2B5EF4-FFF2-40B4-BE49-F238E27FC236}">
                <a16:creationId xmlns:a16="http://schemas.microsoft.com/office/drawing/2014/main" id="{0E9610A9-4E95-69B7-6634-82C2F5B62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Diagnostika</a:t>
            </a:r>
          </a:p>
        </p:txBody>
      </p:sp>
      <p:sp>
        <p:nvSpPr>
          <p:cNvPr id="31747" name="Zástupný symbol pro obsah 2">
            <a:extLst>
              <a:ext uri="{FF2B5EF4-FFF2-40B4-BE49-F238E27FC236}">
                <a16:creationId xmlns:a16="http://schemas.microsoft.com/office/drawing/2014/main" id="{0B11865A-FEC9-974F-24A9-F05D94D7F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kdo chybí, proč…vyobrazení někoho, kdo v rodině nežije – </a:t>
            </a:r>
            <a:r>
              <a:rPr lang="cs-CZ" b="1" dirty="0"/>
              <a:t>typické pro citovou deprivaci dětí </a:t>
            </a:r>
            <a:r>
              <a:rPr lang="cs-CZ" dirty="0"/>
              <a:t>(stírá se rozdíl mezi blízkou a cizí osobou),</a:t>
            </a:r>
          </a:p>
          <a:p>
            <a:r>
              <a:rPr lang="cs-CZ" dirty="0"/>
              <a:t>či neexistující osoba; diagnostika přisouzených rolí zobrazeným postavám - </a:t>
            </a:r>
            <a:r>
              <a:rPr lang="cs-CZ" b="1" dirty="0"/>
              <a:t>konfrontovat s realitou</a:t>
            </a:r>
            <a:r>
              <a:rPr lang="cs-CZ" dirty="0"/>
              <a:t>, </a:t>
            </a:r>
          </a:p>
          <a:p>
            <a:r>
              <a:rPr lang="cs-CZ" dirty="0" err="1"/>
              <a:t>Diagostikování</a:t>
            </a:r>
            <a:r>
              <a:rPr lang="cs-CZ" dirty="0"/>
              <a:t>  velikosti, vzdálenosti, přerušované kontury…plošné rozložení členů rodiny – harmonické, disharmonické obrázky</a:t>
            </a:r>
          </a:p>
          <a:p>
            <a:endParaRPr lang="cs-CZ" dirty="0"/>
          </a:p>
        </p:txBody>
      </p:sp>
      <p:sp>
        <p:nvSpPr>
          <p:cNvPr id="31748" name="Zástupný symbol pro datum 3">
            <a:extLst>
              <a:ext uri="{FF2B5EF4-FFF2-40B4-BE49-F238E27FC236}">
                <a16:creationId xmlns:a16="http://schemas.microsoft.com/office/drawing/2014/main" id="{9BEA144F-6F70-094B-1211-8053EF58EAC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fld id="{EB1C4B22-5EA3-40C5-ABD2-96E65E58AE9B}" type="datetimeFigureOut">
              <a:rPr lang="cs-CZ" smtClean="0"/>
              <a:pPr eaLnBrk="1" hangingPunct="1"/>
              <a:t>30.04.2024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110720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61965-3A0E-96A4-3F17-BF7021651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Nadpis 1">
            <a:extLst>
              <a:ext uri="{FF2B5EF4-FFF2-40B4-BE49-F238E27FC236}">
                <a16:creationId xmlns:a16="http://schemas.microsoft.com/office/drawing/2014/main" id="{F030D029-3E09-C6B5-7C64-F2E5DE7A6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Diagnostika</a:t>
            </a:r>
          </a:p>
        </p:txBody>
      </p:sp>
      <p:sp>
        <p:nvSpPr>
          <p:cNvPr id="32771" name="Zástupný symbol pro obsah 2">
            <a:extLst>
              <a:ext uri="{FF2B5EF4-FFF2-40B4-BE49-F238E27FC236}">
                <a16:creationId xmlns:a16="http://schemas.microsoft.com/office/drawing/2014/main" id="{5BA0D477-46A2-FB0F-3519-70DA916AA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vlastní osoba na kresbě </a:t>
            </a:r>
            <a:r>
              <a:rPr lang="cs-CZ" dirty="0"/>
              <a:t>: </a:t>
            </a:r>
          </a:p>
          <a:p>
            <a:r>
              <a:rPr lang="cs-CZ" dirty="0"/>
              <a:t>uprostřed, na kraji – postavení v rodině</a:t>
            </a:r>
          </a:p>
          <a:p>
            <a:r>
              <a:rPr lang="cs-CZ" dirty="0"/>
              <a:t>dominance některého člena rodiny,</a:t>
            </a:r>
          </a:p>
          <a:p>
            <a:r>
              <a:rPr lang="cs-CZ" b="1" dirty="0"/>
              <a:t>zvláštní znamení </a:t>
            </a:r>
            <a:r>
              <a:rPr lang="cs-CZ" dirty="0"/>
              <a:t>– překreslování, škrtání, popis zobrazené situace – konflikt, pohoda, nápadné zobrazení členů rodiny…</a:t>
            </a:r>
          </a:p>
          <a:p>
            <a:endParaRPr lang="cs-CZ" dirty="0"/>
          </a:p>
        </p:txBody>
      </p:sp>
      <p:sp>
        <p:nvSpPr>
          <p:cNvPr id="32772" name="Zástupný symbol pro datum 3">
            <a:extLst>
              <a:ext uri="{FF2B5EF4-FFF2-40B4-BE49-F238E27FC236}">
                <a16:creationId xmlns:a16="http://schemas.microsoft.com/office/drawing/2014/main" id="{09D6CA18-29CF-92C8-EB0D-5C9205A7D06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fld id="{EB1C4B22-5EA3-40C5-ABD2-96E65E58AE9B}" type="datetimeFigureOut">
              <a:rPr lang="cs-CZ" smtClean="0"/>
              <a:pPr eaLnBrk="1" hangingPunct="1"/>
              <a:t>30.04.2024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7730157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8B1A2-F255-12D4-C63A-D8FC08DBC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Nadpis 1">
            <a:extLst>
              <a:ext uri="{FF2B5EF4-FFF2-40B4-BE49-F238E27FC236}">
                <a16:creationId xmlns:a16="http://schemas.microsoft.com/office/drawing/2014/main" id="{C98D9670-F710-0298-B204-CCA8D1BDB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Kresba začarované rodiny</a:t>
            </a:r>
          </a:p>
        </p:txBody>
      </p:sp>
      <p:sp>
        <p:nvSpPr>
          <p:cNvPr id="33795" name="Zástupný symbol pro obsah 2">
            <a:extLst>
              <a:ext uri="{FF2B5EF4-FFF2-40B4-BE49-F238E27FC236}">
                <a16:creationId xmlns:a16="http://schemas.microsoft.com/office/drawing/2014/main" id="{1C09B2F0-0C1D-CB39-2387-9AE64C7E1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kresba rodiny začarované do zvířat:</a:t>
            </a:r>
          </a:p>
          <a:p>
            <a:pPr marL="0" indent="0">
              <a:buNone/>
            </a:pPr>
            <a:r>
              <a:rPr lang="cs-CZ" i="1" dirty="0"/>
              <a:t>„Jakoby přišel kouzelník a každého začaroval do zvířete , které nejlépe odpovídá a vystihuje povahu člena rodiny"</a:t>
            </a:r>
          </a:p>
          <a:p>
            <a:r>
              <a:rPr lang="cs-CZ" b="1" dirty="0"/>
              <a:t> Typologie podle symbolického významu </a:t>
            </a:r>
            <a:r>
              <a:rPr lang="cs-CZ" dirty="0"/>
              <a:t>– Matějček, </a:t>
            </a:r>
            <a:r>
              <a:rPr lang="cs-CZ" dirty="0" err="1"/>
              <a:t>Strohbachová</a:t>
            </a:r>
            <a:r>
              <a:rPr lang="cs-CZ" dirty="0"/>
              <a:t>:</a:t>
            </a:r>
          </a:p>
          <a:p>
            <a:r>
              <a:rPr lang="cs-CZ" b="1" dirty="0"/>
              <a:t>1. síla, dravost</a:t>
            </a:r>
            <a:r>
              <a:rPr lang="cs-CZ" dirty="0"/>
              <a:t> – vztahují se většinou k otci (</a:t>
            </a:r>
            <a:r>
              <a:rPr lang="cs-CZ" dirty="0" err="1"/>
              <a:t>lev,medvěd</a:t>
            </a:r>
            <a:r>
              <a:rPr lang="cs-CZ" dirty="0"/>
              <a:t>…); </a:t>
            </a:r>
          </a:p>
          <a:p>
            <a:r>
              <a:rPr lang="cs-CZ" b="1" dirty="0"/>
              <a:t>2. slabost, bezmocnost, hravost, něžné city</a:t>
            </a:r>
            <a:r>
              <a:rPr lang="cs-CZ" dirty="0"/>
              <a:t> –většinou sourozenci (drobotina – </a:t>
            </a:r>
            <a:r>
              <a:rPr lang="cs-CZ" dirty="0" err="1"/>
              <a:t>veverka,beruška</a:t>
            </a:r>
            <a:r>
              <a:rPr lang="cs-CZ" dirty="0"/>
              <a:t>…);</a:t>
            </a:r>
            <a:r>
              <a:rPr lang="cs-CZ" b="1" dirty="0"/>
              <a:t> </a:t>
            </a:r>
          </a:p>
          <a:p>
            <a:endParaRPr lang="cs-CZ" sz="2400" dirty="0"/>
          </a:p>
        </p:txBody>
      </p:sp>
      <p:sp>
        <p:nvSpPr>
          <p:cNvPr id="33796" name="Zástupný symbol pro datum 3">
            <a:extLst>
              <a:ext uri="{FF2B5EF4-FFF2-40B4-BE49-F238E27FC236}">
                <a16:creationId xmlns:a16="http://schemas.microsoft.com/office/drawing/2014/main" id="{9B8C5F44-7E02-68CA-E4AE-DF0BB4AEA2F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fld id="{EB1C4B22-5EA3-40C5-ABD2-96E65E58AE9B}" type="datetimeFigureOut">
              <a:rPr lang="cs-CZ" smtClean="0"/>
              <a:pPr eaLnBrk="1" hangingPunct="1"/>
              <a:t>30.04.2024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221034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84675-6E5F-64B4-DA3B-C0723252D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470BE3-62CB-C38F-56DE-87B9D6E37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2A0268F-AF7C-5328-59D1-75823AD4A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3. něžné mateřské postoje</a:t>
            </a:r>
            <a:r>
              <a:rPr lang="cs-CZ" dirty="0"/>
              <a:t> – (mláďata – kotě, lvíče…);</a:t>
            </a:r>
            <a:r>
              <a:rPr lang="cs-CZ" b="1" dirty="0"/>
              <a:t> </a:t>
            </a:r>
          </a:p>
          <a:p>
            <a:r>
              <a:rPr lang="cs-CZ" b="1" dirty="0"/>
              <a:t>4. nelibost, odpor </a:t>
            </a:r>
            <a:r>
              <a:rPr lang="cs-CZ" dirty="0"/>
              <a:t>– (nepříjemní tvorové – pavouk ,had…;</a:t>
            </a:r>
          </a:p>
          <a:p>
            <a:r>
              <a:rPr lang="cs-CZ" dirty="0"/>
              <a:t> </a:t>
            </a:r>
            <a:r>
              <a:rPr lang="cs-CZ" b="1" dirty="0"/>
              <a:t>5. rozmanitá symbolika</a:t>
            </a:r>
            <a:r>
              <a:rPr lang="cs-CZ" dirty="0"/>
              <a:t> – domácí zvířata, často dobrá adaptabilnost dítěte, (divoká zvířata – strach, úzkost);</a:t>
            </a:r>
          </a:p>
          <a:p>
            <a:r>
              <a:rPr lang="cs-CZ" b="1" dirty="0"/>
              <a:t> 6. elegance</a:t>
            </a:r>
            <a:r>
              <a:rPr lang="cs-CZ" dirty="0"/>
              <a:t> – labuť, žirafa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73870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CB434-6690-1707-50E3-D817BFBBA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Nadpis 1">
            <a:extLst>
              <a:ext uri="{FF2B5EF4-FFF2-40B4-BE49-F238E27FC236}">
                <a16:creationId xmlns:a16="http://schemas.microsoft.com/office/drawing/2014/main" id="{CC245C38-BF31-6F9B-DF52-A729B113E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Kaufmanův test rodiny </a:t>
            </a:r>
          </a:p>
        </p:txBody>
      </p:sp>
      <p:sp>
        <p:nvSpPr>
          <p:cNvPr id="34819" name="Zástupný symbol pro obsah 2">
            <a:extLst>
              <a:ext uri="{FF2B5EF4-FFF2-40B4-BE49-F238E27FC236}">
                <a16:creationId xmlns:a16="http://schemas.microsoft.com/office/drawing/2014/main" id="{52C06025-DB9A-52C1-C6E5-2F224F1DE9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i="1" dirty="0"/>
              <a:t>„nakresli každého člena rodiny včetně sebe, jak něco dělá“; </a:t>
            </a:r>
          </a:p>
          <a:p>
            <a:r>
              <a:rPr lang="cs-CZ" dirty="0"/>
              <a:t>dítě vypráví o rodině, odpovídá na otázky typu „</a:t>
            </a:r>
            <a:r>
              <a:rPr lang="cs-CZ" i="1" dirty="0"/>
              <a:t>kdo je nejhodnější</a:t>
            </a:r>
            <a:r>
              <a:rPr lang="cs-CZ" dirty="0"/>
              <a:t>?“ - důležité umístění na obrázku, kdo je v popředí,</a:t>
            </a:r>
          </a:p>
          <a:p>
            <a:r>
              <a:rPr lang="cs-CZ" dirty="0"/>
              <a:t>jak je velký, prokreslený…zda jsou sourozenci</a:t>
            </a:r>
          </a:p>
          <a:p>
            <a:r>
              <a:rPr lang="cs-CZ" dirty="0"/>
              <a:t>snižování, zvyšování hodnoty postav v rodině – způsob oblečení, umístění, </a:t>
            </a:r>
          </a:p>
          <a:p>
            <a:r>
              <a:rPr lang="cs-CZ" dirty="0"/>
              <a:t>nepřítomnost rodičů – konflikt</a:t>
            </a:r>
          </a:p>
          <a:p>
            <a:endParaRPr lang="cs-CZ" dirty="0"/>
          </a:p>
        </p:txBody>
      </p:sp>
      <p:sp>
        <p:nvSpPr>
          <p:cNvPr id="34820" name="Zástupný symbol pro datum 3">
            <a:extLst>
              <a:ext uri="{FF2B5EF4-FFF2-40B4-BE49-F238E27FC236}">
                <a16:creationId xmlns:a16="http://schemas.microsoft.com/office/drawing/2014/main" id="{F311EA03-EE49-B496-85FF-AFEFEFB3070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fld id="{EB1C4B22-5EA3-40C5-ABD2-96E65E58AE9B}" type="datetimeFigureOut">
              <a:rPr lang="cs-CZ" smtClean="0"/>
              <a:pPr eaLnBrk="1" hangingPunct="1"/>
              <a:t>30.04.2024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8861551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22903-7314-643A-1135-E4E31124D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Nadpis 1">
            <a:extLst>
              <a:ext uri="{FF2B5EF4-FFF2-40B4-BE49-F238E27FC236}">
                <a16:creationId xmlns:a16="http://schemas.microsoft.com/office/drawing/2014/main" id="{96ED5895-DDC5-199F-A706-365F0EF1B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Kresba a inteligence</a:t>
            </a:r>
          </a:p>
        </p:txBody>
      </p:sp>
      <p:sp>
        <p:nvSpPr>
          <p:cNvPr id="35843" name="Zástupný symbol pro obsah 2">
            <a:extLst>
              <a:ext uri="{FF2B5EF4-FFF2-40B4-BE49-F238E27FC236}">
                <a16:creationId xmlns:a16="http://schemas.microsoft.com/office/drawing/2014/main" id="{6F866771-0227-55E7-C378-B498972F05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test </a:t>
            </a:r>
            <a:r>
              <a:rPr lang="cs-CZ" dirty="0" err="1"/>
              <a:t>Goodenoughové</a:t>
            </a:r>
            <a:r>
              <a:rPr lang="cs-CZ" dirty="0"/>
              <a:t> – test postavy,</a:t>
            </a:r>
          </a:p>
          <a:p>
            <a:r>
              <a:rPr lang="cs-CZ" dirty="0"/>
              <a:t>od 3 do 13 let mentálního věku, postava rozdělena do 52 prvků.</a:t>
            </a:r>
          </a:p>
          <a:p>
            <a:pPr marL="0" indent="0">
              <a:buNone/>
            </a:pPr>
            <a:r>
              <a:rPr lang="cs-CZ" b="1" i="1" dirty="0"/>
              <a:t>“nakresli pána, jak nejlépe dovedeš“</a:t>
            </a:r>
          </a:p>
          <a:p>
            <a:r>
              <a:rPr lang="cs-CZ" dirty="0"/>
              <a:t>test </a:t>
            </a:r>
            <a:r>
              <a:rPr lang="cs-CZ" dirty="0" err="1"/>
              <a:t>Fayové</a:t>
            </a:r>
            <a:r>
              <a:rPr lang="cs-CZ" dirty="0"/>
              <a:t> – ženská postava,</a:t>
            </a:r>
          </a:p>
          <a:p>
            <a:pPr marL="0" indent="0">
              <a:buNone/>
            </a:pPr>
            <a:r>
              <a:rPr lang="cs-CZ" dirty="0"/>
              <a:t>“</a:t>
            </a:r>
            <a:r>
              <a:rPr lang="cs-CZ" b="1" i="1" dirty="0"/>
              <a:t>paní jde na procházku a prší“ </a:t>
            </a:r>
            <a:r>
              <a:rPr lang="cs-CZ" dirty="0"/>
              <a:t>– do 12 let – vyhodnocení různých prvků – např. déšť, ochrana před deštěm, dynamika postavy…</a:t>
            </a:r>
          </a:p>
          <a:p>
            <a:endParaRPr lang="cs-CZ" dirty="0"/>
          </a:p>
        </p:txBody>
      </p:sp>
      <p:sp>
        <p:nvSpPr>
          <p:cNvPr id="35844" name="Zástupný symbol pro datum 3">
            <a:extLst>
              <a:ext uri="{FF2B5EF4-FFF2-40B4-BE49-F238E27FC236}">
                <a16:creationId xmlns:a16="http://schemas.microsoft.com/office/drawing/2014/main" id="{51FC4B28-F893-F0D0-3BC0-2F8F5CE1808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fld id="{EB1C4B22-5EA3-40C5-ABD2-96E65E58AE9B}" type="datetimeFigureOut">
              <a:rPr lang="cs-CZ" smtClean="0"/>
              <a:pPr eaLnBrk="1" hangingPunct="1"/>
              <a:t>30.04.2024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5930194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29A2D-A725-780C-AEF3-0B130E1B9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Nadpis 1">
            <a:extLst>
              <a:ext uri="{FF2B5EF4-FFF2-40B4-BE49-F238E27FC236}">
                <a16:creationId xmlns:a16="http://schemas.microsoft.com/office/drawing/2014/main" id="{42F74EA2-6DD2-72EC-9BEB-9B65FCF73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Kresba a školní prospěch</a:t>
            </a:r>
          </a:p>
        </p:txBody>
      </p:sp>
      <p:sp>
        <p:nvSpPr>
          <p:cNvPr id="36867" name="Zástupný symbol pro obsah 2">
            <a:extLst>
              <a:ext uri="{FF2B5EF4-FFF2-40B4-BE49-F238E27FC236}">
                <a16:creationId xmlns:a16="http://schemas.microsoft.com/office/drawing/2014/main" id="{94624CFF-A0E1-3C3B-E4E8-FB80BEF986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Kresba a školní prospěch </a:t>
            </a:r>
          </a:p>
          <a:p>
            <a:r>
              <a:rPr lang="cs-CZ" b="1" dirty="0"/>
              <a:t>- přechodné zhoršení prospěchu </a:t>
            </a:r>
            <a:r>
              <a:rPr lang="cs-CZ" dirty="0"/>
              <a:t>– kde je nový sourozenec – někdy se dítě identifikuje se sebou samým v mladším věku, když ještě neměl sourozence, nebo sourozenec na obrázku chybí, kočárek míří do stromu…</a:t>
            </a:r>
          </a:p>
          <a:p>
            <a:r>
              <a:rPr lang="cs-CZ" b="1" dirty="0"/>
              <a:t>týrané děti</a:t>
            </a:r>
            <a:r>
              <a:rPr lang="cs-CZ" dirty="0"/>
              <a:t> popírají vlastní tělo, zobrazují jen obličej…</a:t>
            </a:r>
          </a:p>
        </p:txBody>
      </p:sp>
      <p:sp>
        <p:nvSpPr>
          <p:cNvPr id="36868" name="Zástupný symbol pro datum 3">
            <a:extLst>
              <a:ext uri="{FF2B5EF4-FFF2-40B4-BE49-F238E27FC236}">
                <a16:creationId xmlns:a16="http://schemas.microsoft.com/office/drawing/2014/main" id="{2CBF0A2D-EEFF-A596-80F3-317E764BD49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fld id="{EB1C4B22-5EA3-40C5-ABD2-96E65E58AE9B}" type="datetimeFigureOut">
              <a:rPr lang="cs-CZ" smtClean="0"/>
              <a:pPr eaLnBrk="1" hangingPunct="1"/>
              <a:t>30.04.2024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1191446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9FC8F-9278-E6AE-22C8-C14BAC7C3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Nadpis 1">
            <a:extLst>
              <a:ext uri="{FF2B5EF4-FFF2-40B4-BE49-F238E27FC236}">
                <a16:creationId xmlns:a16="http://schemas.microsoft.com/office/drawing/2014/main" id="{BF7ADDE8-C6D1-D597-6D95-F3FBA3AD7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Kresba a efektivita</a:t>
            </a:r>
          </a:p>
        </p:txBody>
      </p:sp>
      <p:sp>
        <p:nvSpPr>
          <p:cNvPr id="37891" name="Zástupný symbol pro obsah 2">
            <a:extLst>
              <a:ext uri="{FF2B5EF4-FFF2-40B4-BE49-F238E27FC236}">
                <a16:creationId xmlns:a16="http://schemas.microsoft.com/office/drawing/2014/main" id="{C1DCA180-57E3-4DC8-E40E-4D5F0B3732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Kresba a efektivita – prožívání, vztah k sobě, sebeúcta</a:t>
            </a:r>
            <a:endParaRPr lang="cs-CZ" dirty="0"/>
          </a:p>
          <a:p>
            <a:r>
              <a:rPr lang="cs-CZ" dirty="0"/>
              <a:t> velikost postavy – neúměrně veliká – dítě se přeceňuje, nebo zastírá pocit méněcennosti</a:t>
            </a:r>
          </a:p>
          <a:p>
            <a:r>
              <a:rPr lang="cs-CZ" dirty="0"/>
              <a:t>postava hodně malá, umístěná v rohu papíru – dítě si nevěří…</a:t>
            </a:r>
          </a:p>
          <a:p>
            <a:endParaRPr lang="cs-CZ" dirty="0"/>
          </a:p>
        </p:txBody>
      </p:sp>
      <p:sp>
        <p:nvSpPr>
          <p:cNvPr id="37892" name="Zástupný symbol pro datum 3">
            <a:extLst>
              <a:ext uri="{FF2B5EF4-FFF2-40B4-BE49-F238E27FC236}">
                <a16:creationId xmlns:a16="http://schemas.microsoft.com/office/drawing/2014/main" id="{3A01CE2A-606D-81D7-D329-518609A7804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fld id="{EB1C4B22-5EA3-40C5-ABD2-96E65E58AE9B}" type="datetimeFigureOut">
              <a:rPr lang="cs-CZ" smtClean="0"/>
              <a:pPr eaLnBrk="1" hangingPunct="1"/>
              <a:t>30.04.2024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4152622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78F27-3AF6-A025-2B14-54F6DA2E8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Nadpis 1">
            <a:extLst>
              <a:ext uri="{FF2B5EF4-FFF2-40B4-BE49-F238E27FC236}">
                <a16:creationId xmlns:a16="http://schemas.microsoft.com/office/drawing/2014/main" id="{47A13BA7-8238-F455-A358-230F5D7D8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Kresba a efektivita</a:t>
            </a:r>
          </a:p>
        </p:txBody>
      </p:sp>
      <p:sp>
        <p:nvSpPr>
          <p:cNvPr id="38915" name="Zástupný symbol pro obsah 2">
            <a:extLst>
              <a:ext uri="{FF2B5EF4-FFF2-40B4-BE49-F238E27FC236}">
                <a16:creationId xmlns:a16="http://schemas.microsoft.com/office/drawing/2014/main" id="{EA3E51F8-DF73-B9B5-FC15-434BA6EC7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Minkowska</a:t>
            </a:r>
            <a:r>
              <a:rPr lang="cs-CZ" dirty="0"/>
              <a:t> – 2 typy :</a:t>
            </a:r>
          </a:p>
          <a:p>
            <a:r>
              <a:rPr lang="cs-CZ" b="1" dirty="0"/>
              <a:t> typ senzorický</a:t>
            </a:r>
            <a:r>
              <a:rPr lang="cs-CZ" dirty="0"/>
              <a:t> – převládá dynamika, barevnost, obrazy jsou živé a plné detailů..</a:t>
            </a:r>
          </a:p>
          <a:p>
            <a:r>
              <a:rPr lang="cs-CZ" dirty="0"/>
              <a:t>pokud špatný prospěch – důvodem může být </a:t>
            </a:r>
            <a:r>
              <a:rPr lang="cs-CZ" b="1" dirty="0"/>
              <a:t>senzorické dítě </a:t>
            </a:r>
            <a:r>
              <a:rPr lang="cs-CZ" dirty="0"/>
              <a:t>-  hledá neustále kontakt, podněty, pokud je v izolaci - snaha o kontakt s pedagogem, své tužby vyjadřuje na obrázku; </a:t>
            </a:r>
          </a:p>
          <a:p>
            <a:r>
              <a:rPr lang="cs-CZ" b="1" dirty="0"/>
              <a:t>typ racionální</a:t>
            </a:r>
            <a:r>
              <a:rPr lang="cs-CZ" dirty="0"/>
              <a:t> – strnulost, nehybnost, exaktnost, malá barevnost, vyhraněné myšlení…</a:t>
            </a:r>
          </a:p>
          <a:p>
            <a:endParaRPr lang="cs-CZ" dirty="0"/>
          </a:p>
        </p:txBody>
      </p:sp>
      <p:sp>
        <p:nvSpPr>
          <p:cNvPr id="38916" name="Zástupný symbol pro datum 3">
            <a:extLst>
              <a:ext uri="{FF2B5EF4-FFF2-40B4-BE49-F238E27FC236}">
                <a16:creationId xmlns:a16="http://schemas.microsoft.com/office/drawing/2014/main" id="{0C1EF357-8B79-B218-7F4B-A7B70F6ABE0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fld id="{EB1C4B22-5EA3-40C5-ABD2-96E65E58AE9B}" type="datetimeFigureOut">
              <a:rPr lang="cs-CZ" smtClean="0"/>
              <a:pPr eaLnBrk="1" hangingPunct="1"/>
              <a:t>30.04.2024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2127115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A1327-F19B-7400-D7E2-4A9790BDE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Nadpis 1">
            <a:extLst>
              <a:ext uri="{FF2B5EF4-FFF2-40B4-BE49-F238E27FC236}">
                <a16:creationId xmlns:a16="http://schemas.microsoft.com/office/drawing/2014/main" id="{B9C1B18A-3D01-4FF4-6B7C-DE18474DF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Kresba a sexualita</a:t>
            </a:r>
          </a:p>
        </p:txBody>
      </p:sp>
      <p:sp>
        <p:nvSpPr>
          <p:cNvPr id="39939" name="Zástupný symbol pro obsah 2">
            <a:extLst>
              <a:ext uri="{FF2B5EF4-FFF2-40B4-BE49-F238E27FC236}">
                <a16:creationId xmlns:a16="http://schemas.microsoft.com/office/drawing/2014/main" id="{F5B09253-AB30-A7B6-C1C1-20F114EAF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Psychoanalytická stádia podle Freuda:</a:t>
            </a:r>
          </a:p>
          <a:p>
            <a:r>
              <a:rPr lang="cs-CZ" b="1" dirty="0"/>
              <a:t>Proces přijetí sama  - nejcitlivější-</a:t>
            </a:r>
          </a:p>
          <a:p>
            <a:r>
              <a:rPr lang="cs-CZ" b="1" dirty="0"/>
              <a:t>falické</a:t>
            </a:r>
            <a:r>
              <a:rPr lang="cs-CZ" dirty="0"/>
              <a:t>  - </a:t>
            </a:r>
            <a:r>
              <a:rPr lang="cs-CZ" b="1" dirty="0"/>
              <a:t>do 5 let</a:t>
            </a:r>
            <a:r>
              <a:rPr lang="cs-CZ" dirty="0"/>
              <a:t>, zvýšený zájem o genitálie a rozdíly mezi pohlavím – v tomto období řešen </a:t>
            </a:r>
            <a:r>
              <a:rPr lang="cs-CZ" b="1" dirty="0"/>
              <a:t>oidipovský  komplex </a:t>
            </a:r>
            <a:r>
              <a:rPr lang="cs-CZ" dirty="0"/>
              <a:t>– jeho řešením je </a:t>
            </a:r>
            <a:r>
              <a:rPr lang="cs-CZ" b="1" dirty="0"/>
              <a:t>identifikace s rodičem stejného pohlaví</a:t>
            </a:r>
            <a:r>
              <a:rPr lang="cs-CZ" dirty="0"/>
              <a:t>, pokud ne, děti jsou </a:t>
            </a:r>
            <a:r>
              <a:rPr lang="cs-CZ" b="1" dirty="0"/>
              <a:t>neurotické</a:t>
            </a:r>
            <a:r>
              <a:rPr lang="cs-CZ" dirty="0"/>
              <a:t> - </a:t>
            </a:r>
          </a:p>
          <a:p>
            <a:pPr marL="0" indent="0">
              <a:buNone/>
            </a:pPr>
            <a:r>
              <a:rPr lang="cs-CZ" dirty="0"/>
              <a:t>    v kresbách ovládají svého rodiče, potíže  </a:t>
            </a:r>
          </a:p>
          <a:p>
            <a:pPr marL="0" indent="0">
              <a:buNone/>
            </a:pPr>
            <a:r>
              <a:rPr lang="cs-CZ" dirty="0"/>
              <a:t>    s adaptací;</a:t>
            </a:r>
          </a:p>
          <a:p>
            <a:endParaRPr lang="cs-CZ" dirty="0"/>
          </a:p>
        </p:txBody>
      </p:sp>
      <p:sp>
        <p:nvSpPr>
          <p:cNvPr id="39940" name="Zástupný symbol pro datum 3">
            <a:extLst>
              <a:ext uri="{FF2B5EF4-FFF2-40B4-BE49-F238E27FC236}">
                <a16:creationId xmlns:a16="http://schemas.microsoft.com/office/drawing/2014/main" id="{2E70DB65-FAE4-8044-FBFE-BF50CCE02CE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fld id="{EB1C4B22-5EA3-40C5-ABD2-96E65E58AE9B}" type="datetimeFigureOut">
              <a:rPr lang="cs-CZ" smtClean="0"/>
              <a:pPr eaLnBrk="1" hangingPunct="1"/>
              <a:t>30.04.2024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6857844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C3A5B-3860-BAB3-4191-27634D194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Nadpis 1">
            <a:extLst>
              <a:ext uri="{FF2B5EF4-FFF2-40B4-BE49-F238E27FC236}">
                <a16:creationId xmlns:a16="http://schemas.microsoft.com/office/drawing/2014/main" id="{84DF090E-7CDC-0F73-3C0F-B4A48101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Kresba a sexualita</a:t>
            </a:r>
          </a:p>
        </p:txBody>
      </p:sp>
      <p:sp>
        <p:nvSpPr>
          <p:cNvPr id="41987" name="Zástupný symbol pro obsah 2">
            <a:extLst>
              <a:ext uri="{FF2B5EF4-FFF2-40B4-BE49-F238E27FC236}">
                <a16:creationId xmlns:a16="http://schemas.microsoft.com/office/drawing/2014/main" id="{A909FBC1-F3CE-64B2-8F36-11028195A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latentní stádium</a:t>
            </a:r>
            <a:r>
              <a:rPr lang="cs-CZ" dirty="0"/>
              <a:t> – </a:t>
            </a:r>
            <a:r>
              <a:rPr lang="cs-CZ" b="1" dirty="0"/>
              <a:t>do nástupu puberty</a:t>
            </a:r>
            <a:r>
              <a:rPr lang="cs-CZ" dirty="0"/>
              <a:t>, relativně citově klidné období, rozvoj poznávacích procesů, myšlení a dovedností; </a:t>
            </a:r>
          </a:p>
          <a:p>
            <a:r>
              <a:rPr lang="cs-CZ" b="1" dirty="0"/>
              <a:t>genitální stádium</a:t>
            </a:r>
            <a:r>
              <a:rPr lang="cs-CZ" dirty="0"/>
              <a:t> – schopnost vytvořit citový vztah k osobě opačného pohlaví, nevyřešené genitální stádium se v kresbě projevuje </a:t>
            </a:r>
            <a:r>
              <a:rPr lang="cs-CZ" b="1" dirty="0"/>
              <a:t>četnými falickými symboly </a:t>
            </a:r>
            <a:r>
              <a:rPr lang="cs-CZ" dirty="0"/>
              <a:t>– tyč, zbraň, hůl.., chybami, vynechávkami, snížením hodnoty člena rodiny, obrazy masturbace, jež je pociťována jako vina – např. zmrzačené, žádné ruce, </a:t>
            </a:r>
          </a:p>
          <a:p>
            <a:r>
              <a:rPr lang="cs-CZ" dirty="0"/>
              <a:t>Homosexuální jedinci – obtíže s kresbou postavy opačného pohlaví, odmítnutí ji kreslit…</a:t>
            </a:r>
          </a:p>
          <a:p>
            <a:endParaRPr lang="cs-CZ" dirty="0"/>
          </a:p>
        </p:txBody>
      </p:sp>
      <p:sp>
        <p:nvSpPr>
          <p:cNvPr id="41988" name="Zástupný symbol pro datum 3">
            <a:extLst>
              <a:ext uri="{FF2B5EF4-FFF2-40B4-BE49-F238E27FC236}">
                <a16:creationId xmlns:a16="http://schemas.microsoft.com/office/drawing/2014/main" id="{704BB87B-28AA-AF3B-6D14-ADB45B88BD3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fld id="{EB1C4B22-5EA3-40C5-ABD2-96E65E58AE9B}" type="datetimeFigureOut">
              <a:rPr lang="cs-CZ" smtClean="0"/>
              <a:pPr eaLnBrk="1" hangingPunct="1"/>
              <a:t>30.04.2024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428629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3F116-C301-46AC-321B-178BE92A7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Nadpis 1">
            <a:extLst>
              <a:ext uri="{FF2B5EF4-FFF2-40B4-BE49-F238E27FC236}">
                <a16:creationId xmlns:a16="http://schemas.microsoft.com/office/drawing/2014/main" id="{571CB2EE-215D-93D9-B8F3-54B1052EA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/>
              <a:t>Analýza a interpretace dětských kreseb:</a:t>
            </a:r>
          </a:p>
        </p:txBody>
      </p:sp>
      <p:sp>
        <p:nvSpPr>
          <p:cNvPr id="43011" name="Zástupný symbol pro obsah 2">
            <a:extLst>
              <a:ext uri="{FF2B5EF4-FFF2-40B4-BE49-F238E27FC236}">
                <a16:creationId xmlns:a16="http://schemas.microsoft.com/office/drawing/2014/main" id="{B1802C33-994A-B3D2-F834-2D5A1635B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vyjádření vlastních pocitů a prožitků </a:t>
            </a:r>
            <a:r>
              <a:rPr lang="cs-CZ" dirty="0"/>
              <a:t>je základní lidskou potřebou; </a:t>
            </a:r>
          </a:p>
          <a:p>
            <a:r>
              <a:rPr lang="cs-CZ" b="1" dirty="0"/>
              <a:t>jiná perspektiva a proporce </a:t>
            </a:r>
            <a:r>
              <a:rPr lang="cs-CZ" dirty="0"/>
              <a:t>– to nejdůležitější na obrázku největší a nejvíce zdůrazněné; </a:t>
            </a:r>
          </a:p>
          <a:p>
            <a:r>
              <a:rPr lang="cs-CZ" b="1" dirty="0"/>
              <a:t>ve stresových situacích </a:t>
            </a:r>
            <a:r>
              <a:rPr lang="cs-CZ" dirty="0"/>
              <a:t>často kreslí to, co jim připadá šťastné a veselé;</a:t>
            </a:r>
          </a:p>
          <a:p>
            <a:r>
              <a:rPr lang="cs-CZ" dirty="0"/>
              <a:t>kreslení umožňuje uvolnit napětí, umožní neverbálně vylíčit prožitek – </a:t>
            </a:r>
            <a:r>
              <a:rPr lang="cs-CZ" b="1" dirty="0"/>
              <a:t>vždy promítá vlastní osobnost; </a:t>
            </a:r>
          </a:p>
          <a:p>
            <a:r>
              <a:rPr lang="cs-CZ" b="1" dirty="0"/>
              <a:t>propojení s dalšími technikami – pozorování, rozhovor…</a:t>
            </a:r>
          </a:p>
        </p:txBody>
      </p:sp>
      <p:sp>
        <p:nvSpPr>
          <p:cNvPr id="43012" name="Zástupný symbol pro datum 3">
            <a:extLst>
              <a:ext uri="{FF2B5EF4-FFF2-40B4-BE49-F238E27FC236}">
                <a16:creationId xmlns:a16="http://schemas.microsoft.com/office/drawing/2014/main" id="{3304300D-C5EF-8923-1012-6B88EFF2D1B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fld id="{EB1C4B22-5EA3-40C5-ABD2-96E65E58AE9B}" type="datetimeFigureOut">
              <a:rPr lang="cs-CZ" smtClean="0"/>
              <a:pPr eaLnBrk="1" hangingPunct="1"/>
              <a:t>30.04.2024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08573737"/>
      </p:ext>
    </p:extLst>
  </p:cSld>
  <p:clrMapOvr>
    <a:masterClrMapping/>
  </p:clrMapOvr>
</p:sld>
</file>

<file path=ppt/theme/theme1.xml><?xml version="1.0" encoding="utf-8"?>
<a:theme xmlns:a="http://schemas.openxmlformats.org/drawingml/2006/main" name="AMBIS">
  <a:themeElements>
    <a:clrScheme name="AMBI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MBIS" id="{04A6BFB4-570A-2A4D-91FF-749249489983}" vid="{B89963A7-4453-B04E-8E0A-7FFE4F3E238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AMBIS</Template>
  <TotalTime>3279</TotalTime>
  <Words>7177</Words>
  <Application>Microsoft Office PowerPoint</Application>
  <PresentationFormat>Širokoúhlá obrazovka</PresentationFormat>
  <Paragraphs>693</Paragraphs>
  <Slides>110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10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110</vt:i4>
      </vt:variant>
    </vt:vector>
  </HeadingPairs>
  <TitlesOfParts>
    <vt:vector size="121" baseType="lpstr">
      <vt:lpstr>-apple-system</vt:lpstr>
      <vt:lpstr>Arial</vt:lpstr>
      <vt:lpstr>Calibri</vt:lpstr>
      <vt:lpstr>Cambria</vt:lpstr>
      <vt:lpstr>inherit</vt:lpstr>
      <vt:lpstr>Linux Libertine</vt:lpstr>
      <vt:lpstr>Myriad Pro</vt:lpstr>
      <vt:lpstr>Open Sans</vt:lpstr>
      <vt:lpstr>Roboto</vt:lpstr>
      <vt:lpstr>Times New Roman</vt:lpstr>
      <vt:lpstr>AMBIS</vt:lpstr>
      <vt:lpstr>Přednášející  Věra Kosíková</vt:lpstr>
      <vt:lpstr>Vývojová psychologie</vt:lpstr>
      <vt:lpstr>Věkové, individuální zvláštnosti</vt:lpstr>
      <vt:lpstr>         Determinace lidské psychiky</vt:lpstr>
      <vt:lpstr>             Přístupy</vt:lpstr>
      <vt:lpstr> Osobnost, její struktura, motivy, determinace  vývoje:</vt:lpstr>
      <vt:lpstr>Determinace lidské psychiky      Behaviorismus</vt:lpstr>
      <vt:lpstr>             Psychoanalýza</vt:lpstr>
      <vt:lpstr> Humanistická psychologie – C. Rogers</vt:lpstr>
      <vt:lpstr>          Podstata duševního rozvoje</vt:lpstr>
      <vt:lpstr>            Deprivace – narušený vývoj</vt:lpstr>
      <vt:lpstr>               Projevy  deprivace</vt:lpstr>
      <vt:lpstr>                Projevy  deprivace</vt:lpstr>
      <vt:lpstr>       Důsledky deprivace – rezignované                              chování</vt:lpstr>
      <vt:lpstr>      Vývoj zdravého jedince v pojetí humanistické psychologie – C.R. Rogerse</vt:lpstr>
      <vt:lpstr>Zákonitosti psychického vývoje</vt:lpstr>
      <vt:lpstr>Učení –postupné nabývání zkušeností</vt:lpstr>
      <vt:lpstr>Prezentace aplikace PowerPoint</vt:lpstr>
      <vt:lpstr> Vývojová stádia – 3 stádia: 1. fáze: Dětství:  0 – 20 let </vt:lpstr>
      <vt:lpstr> 2. a 3. fáze: Dospělost a stáří</vt:lpstr>
      <vt:lpstr>Periodizace psychického vývoje Teorie kognitivního vývoje J.Piageta</vt:lpstr>
      <vt:lpstr> Periodizace psychického vývoje Teorie kognitivního vývoje J.Piageta  </vt:lpstr>
      <vt:lpstr>Prezentace aplikace PowerPoint</vt:lpstr>
      <vt:lpstr> Fáze konkrét. logických operací -7-11 </vt:lpstr>
      <vt:lpstr>Prezentace aplikace PowerPoint</vt:lpstr>
      <vt:lpstr>Periodizace psychického vývoje S. Freuda</vt:lpstr>
      <vt:lpstr>Periodizace S. Freuda </vt:lpstr>
      <vt:lpstr>Prezentace aplikace PowerPoint</vt:lpstr>
      <vt:lpstr>Periodizace psychického vývoje</vt:lpstr>
      <vt:lpstr>Snaživost – méněcennost- 6-12</vt:lpstr>
      <vt:lpstr>Identita × nejistota 12-16</vt:lpstr>
      <vt:lpstr>Periodizace psychického vývoje- Erikson</vt:lpstr>
      <vt:lpstr>      Rodina, výchova, morální rozvoj</vt:lpstr>
      <vt:lpstr>Typologie dysfunkčních rodin a k nim náležející výchovy</vt:lpstr>
      <vt:lpstr>Typologie nefunkčních rodin a k nim náležející výchovy</vt:lpstr>
      <vt:lpstr>Typologie nefunkčních rodin a k nim náležející výchovy</vt:lpstr>
      <vt:lpstr>Typologie nefunkčních rodin a k nim náležející výchovy</vt:lpstr>
      <vt:lpstr>Typologie nefunkčních rodin a k nim náležející výchovy</vt:lpstr>
      <vt:lpstr>   (Sebe)výchova  jako významný faktor vývoje jedince, jeho sebepojetí a morálního usuzování </vt:lpstr>
      <vt:lpstr>Procesuální pojetí (sebe)rozvoje, (sebe)výchovy  </vt:lpstr>
      <vt:lpstr>Prezentace aplikace PowerPoint</vt:lpstr>
      <vt:lpstr> Vývoj morálního usuzování </vt:lpstr>
      <vt:lpstr>Stádia morálního vývoje podle Kohlberga</vt:lpstr>
      <vt:lpstr> Stádia morálního vývoje podle Kohlberga: </vt:lpstr>
      <vt:lpstr>Prezentace aplikace PowerPoint</vt:lpstr>
      <vt:lpstr> Vývoj sebepojetí  </vt:lpstr>
      <vt:lpstr>Sebepojetí</vt:lpstr>
      <vt:lpstr>Sebepojetí</vt:lpstr>
      <vt:lpstr>Prezentace aplikace PowerPoint</vt:lpstr>
      <vt:lpstr>Psychologie osobnosti, struktura                         osobnosti, vývoj</vt:lpstr>
      <vt:lpstr>Předškolní období</vt:lpstr>
      <vt:lpstr>Kresba – předškolák-zlatý věk ve vývoji kresby</vt:lpstr>
      <vt:lpstr>Hra. Vývoj řeči.</vt:lpstr>
      <vt:lpstr>Rozvoj dětské identity</vt:lpstr>
      <vt:lpstr>Prezentace aplikace PowerPoint</vt:lpstr>
      <vt:lpstr>Školní zralost</vt:lpstr>
      <vt:lpstr>                             Emoční zralost, sociální zralost</vt:lpstr>
      <vt:lpstr> Mladší školní věk </vt:lpstr>
      <vt:lpstr>Kognitivní vývoj</vt:lpstr>
      <vt:lpstr>Morální, emoční vývoj, socializace</vt:lpstr>
      <vt:lpstr>Prezentace aplikace PowerPoint</vt:lpstr>
      <vt:lpstr>Starší školní věk, období dospívání,                       adolescence</vt:lpstr>
      <vt:lpstr>Kognitivní vývoj </vt:lpstr>
      <vt:lpstr> Psychologické charakteristiky období dospívání </vt:lpstr>
      <vt:lpstr> Emoční vývoj a socializace v období dospívání </vt:lpstr>
      <vt:lpstr>Puberta</vt:lpstr>
      <vt:lpstr>Prezentace aplikace PowerPoint</vt:lpstr>
      <vt:lpstr> Specifické vývojové problémy dospívajících </vt:lpstr>
      <vt:lpstr> Rozdíly v psychickém vývoji chlapců a dívek, rozdíly ve školním prospěchu </vt:lpstr>
      <vt:lpstr>Adolescence</vt:lpstr>
      <vt:lpstr>Adolescence</vt:lpstr>
      <vt:lpstr>Dospělost</vt:lpstr>
      <vt:lpstr>Mladá dospělost</vt:lpstr>
      <vt:lpstr>Střední dospělost</vt:lpstr>
      <vt:lpstr>Starší dospělost - 50, dále</vt:lpstr>
      <vt:lpstr>Stáří</vt:lpstr>
      <vt:lpstr>Pravé stáří od 75 let</vt:lpstr>
      <vt:lpstr> </vt:lpstr>
      <vt:lpstr>Psychické změny</vt:lpstr>
      <vt:lpstr>Složitější orientace</vt:lpstr>
      <vt:lpstr>Emoční změny</vt:lpstr>
      <vt:lpstr>Prezentace aplikace PowerPoint</vt:lpstr>
      <vt:lpstr>   Vybrané metody vývojové psychologie </vt:lpstr>
      <vt:lpstr>Prezentace aplikace PowerPoint</vt:lpstr>
      <vt:lpstr>Výkonové testy</vt:lpstr>
      <vt:lpstr>subtesty Amthauera (profesní orientace)</vt:lpstr>
      <vt:lpstr>Testy osobnosti</vt:lpstr>
      <vt:lpstr>Osobnostní dotazník Pierse – Harrise</vt:lpstr>
      <vt:lpstr> Projektivní techniky</vt:lpstr>
      <vt:lpstr>Kresba</vt:lpstr>
      <vt:lpstr>Kresba</vt:lpstr>
      <vt:lpstr>Význam barev</vt:lpstr>
      <vt:lpstr>Kombinace barev</vt:lpstr>
      <vt:lpstr>Dům – symbolika</vt:lpstr>
      <vt:lpstr>Strom – symbolika člověka</vt:lpstr>
      <vt:lpstr>Test tří stromů</vt:lpstr>
      <vt:lpstr>Diagnostika – sledované znaky:</vt:lpstr>
      <vt:lpstr>Kresba rodiny</vt:lpstr>
      <vt:lpstr>Diagnostika</vt:lpstr>
      <vt:lpstr>Diagnostika</vt:lpstr>
      <vt:lpstr>Kresba začarované rodiny</vt:lpstr>
      <vt:lpstr>Prezentace aplikace PowerPoint</vt:lpstr>
      <vt:lpstr>Kaufmanův test rodiny </vt:lpstr>
      <vt:lpstr>Kresba a inteligence</vt:lpstr>
      <vt:lpstr>Kresba a školní prospěch</vt:lpstr>
      <vt:lpstr>Kresba a efektivita</vt:lpstr>
      <vt:lpstr>Kresba a efektivita</vt:lpstr>
      <vt:lpstr>Kresba a sexualita</vt:lpstr>
      <vt:lpstr>Kresba a sexualita</vt:lpstr>
      <vt:lpstr>Analýza a interpretace dětských kreseb:</vt:lpstr>
    </vt:vector>
  </TitlesOfParts>
  <Company>BIVŠ, a.s.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Vysoká škola regionálního rozvoje a Bankovní institut – AMBIS, a.s.</dc:title>
  <dc:creator>Stefanová Nela</dc:creator>
  <cp:lastModifiedBy>PhDr. et PaedDr. Vera Kosikova Ph.D.</cp:lastModifiedBy>
  <cp:revision>376</cp:revision>
  <dcterms:created xsi:type="dcterms:W3CDTF">2017-09-13T11:27:44Z</dcterms:created>
  <dcterms:modified xsi:type="dcterms:W3CDTF">2024-04-30T09:05:56Z</dcterms:modified>
</cp:coreProperties>
</file>